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1"/>
  </p:notesMasterIdLst>
  <p:sldIdLst>
    <p:sldId id="256" r:id="rId2"/>
    <p:sldId id="261" r:id="rId3"/>
    <p:sldId id="262" r:id="rId4"/>
    <p:sldId id="276" r:id="rId5"/>
    <p:sldId id="266" r:id="rId6"/>
    <p:sldId id="263" r:id="rId7"/>
    <p:sldId id="264" r:id="rId8"/>
    <p:sldId id="265" r:id="rId9"/>
    <p:sldId id="267" r:id="rId10"/>
    <p:sldId id="268" r:id="rId11"/>
    <p:sldId id="269" r:id="rId12"/>
    <p:sldId id="270" r:id="rId13"/>
    <p:sldId id="277" r:id="rId14"/>
    <p:sldId id="271" r:id="rId15"/>
    <p:sldId id="272" r:id="rId16"/>
    <p:sldId id="273" r:id="rId17"/>
    <p:sldId id="274" r:id="rId18"/>
    <p:sldId id="275" r:id="rId19"/>
    <p:sldId id="278" r:id="rId20"/>
    <p:sldId id="279" r:id="rId21"/>
    <p:sldId id="280" r:id="rId22"/>
    <p:sldId id="281" r:id="rId23"/>
    <p:sldId id="282" r:id="rId24"/>
    <p:sldId id="283" r:id="rId25"/>
    <p:sldId id="284" r:id="rId26"/>
    <p:sldId id="285" r:id="rId27"/>
    <p:sldId id="286" r:id="rId28"/>
    <p:sldId id="289" r:id="rId29"/>
    <p:sldId id="287" r:id="rId30"/>
    <p:sldId id="288" r:id="rId31"/>
    <p:sldId id="290" r:id="rId32"/>
    <p:sldId id="291" r:id="rId33"/>
    <p:sldId id="292" r:id="rId34"/>
    <p:sldId id="293" r:id="rId35"/>
    <p:sldId id="294" r:id="rId36"/>
    <p:sldId id="295" r:id="rId37"/>
    <p:sldId id="296" r:id="rId38"/>
    <p:sldId id="297" r:id="rId39"/>
    <p:sldId id="298"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66"/>
    <a:srgbClr val="66FFFF"/>
    <a:srgbClr val="FFCCCC"/>
    <a:srgbClr val="F3F2D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67" autoAdjust="0"/>
    <p:restoredTop sz="78668"/>
  </p:normalViewPr>
  <p:slideViewPr>
    <p:cSldViewPr snapToGrid="0" snapToObjects="1">
      <p:cViewPr varScale="1">
        <p:scale>
          <a:sx n="80" d="100"/>
          <a:sy n="80" d="100"/>
        </p:scale>
        <p:origin x="23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2E3CF-BED9-1641-8293-EEFAEE78CB15}" type="datetimeFigureOut">
              <a:rPr lang="de-DE" smtClean="0"/>
              <a:t>31.12.2021</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EDF1E-48B5-CA49-94C4-C835A5310DF7}" type="slidenum">
              <a:rPr lang="de-DE" smtClean="0"/>
              <a:t>‹Nr.›</a:t>
            </a:fld>
            <a:endParaRPr lang="de-DE"/>
          </a:p>
        </p:txBody>
      </p:sp>
    </p:spTree>
    <p:extLst>
      <p:ext uri="{BB962C8B-B14F-4D97-AF65-F5344CB8AC3E}">
        <p14:creationId xmlns:p14="http://schemas.microsoft.com/office/powerpoint/2010/main" val="234009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Testauswahl I Erstellung der Präsentation: Dr. Michael Schäfers</a:t>
            </a:r>
          </a:p>
          <a:p>
            <a:r>
              <a:rPr lang="de-DE" dirty="0"/>
              <a:t>Rückmeldungen und Hinweise bitte an: </a:t>
            </a:r>
            <a:r>
              <a:rPr lang="de-DE" dirty="0" err="1"/>
              <a:t>michaelschaefers@kab.de</a:t>
            </a:r>
            <a:endParaRPr lang="de-DE" dirty="0"/>
          </a:p>
        </p:txBody>
      </p:sp>
      <p:sp>
        <p:nvSpPr>
          <p:cNvPr id="4" name="Foliennummernplatzhalter 3"/>
          <p:cNvSpPr>
            <a:spLocks noGrp="1"/>
          </p:cNvSpPr>
          <p:nvPr>
            <p:ph type="sldNum" sz="quarter" idx="5"/>
          </p:nvPr>
        </p:nvSpPr>
        <p:spPr/>
        <p:txBody>
          <a:bodyPr/>
          <a:lstStyle/>
          <a:p>
            <a:fld id="{C95EDF1E-48B5-CA49-94C4-C835A5310DF7}" type="slidenum">
              <a:rPr lang="de-DE" smtClean="0"/>
              <a:t>1</a:t>
            </a:fld>
            <a:endParaRPr lang="de-DE"/>
          </a:p>
        </p:txBody>
      </p:sp>
    </p:spTree>
    <p:extLst>
      <p:ext uri="{BB962C8B-B14F-4D97-AF65-F5344CB8AC3E}">
        <p14:creationId xmlns:p14="http://schemas.microsoft.com/office/powerpoint/2010/main" val="2640471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4</a:t>
            </a:r>
          </a:p>
        </p:txBody>
      </p:sp>
      <p:sp>
        <p:nvSpPr>
          <p:cNvPr id="4" name="Foliennummernplatzhalter 3"/>
          <p:cNvSpPr>
            <a:spLocks noGrp="1"/>
          </p:cNvSpPr>
          <p:nvPr>
            <p:ph type="sldNum" sz="quarter" idx="5"/>
          </p:nvPr>
        </p:nvSpPr>
        <p:spPr/>
        <p:txBody>
          <a:bodyPr/>
          <a:lstStyle/>
          <a:p>
            <a:fld id="{C95EDF1E-48B5-CA49-94C4-C835A5310DF7}" type="slidenum">
              <a:rPr lang="de-DE" smtClean="0"/>
              <a:t>11</a:t>
            </a:fld>
            <a:endParaRPr lang="de-DE"/>
          </a:p>
        </p:txBody>
      </p:sp>
    </p:spTree>
    <p:extLst>
      <p:ext uri="{BB962C8B-B14F-4D97-AF65-F5344CB8AC3E}">
        <p14:creationId xmlns:p14="http://schemas.microsoft.com/office/powerpoint/2010/main" val="164152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4</a:t>
            </a:r>
          </a:p>
        </p:txBody>
      </p:sp>
      <p:sp>
        <p:nvSpPr>
          <p:cNvPr id="4" name="Foliennummernplatzhalter 3"/>
          <p:cNvSpPr>
            <a:spLocks noGrp="1"/>
          </p:cNvSpPr>
          <p:nvPr>
            <p:ph type="sldNum" sz="quarter" idx="5"/>
          </p:nvPr>
        </p:nvSpPr>
        <p:spPr/>
        <p:txBody>
          <a:bodyPr/>
          <a:lstStyle/>
          <a:p>
            <a:fld id="{C95EDF1E-48B5-CA49-94C4-C835A5310DF7}" type="slidenum">
              <a:rPr lang="de-DE" smtClean="0"/>
              <a:t>12</a:t>
            </a:fld>
            <a:endParaRPr lang="de-DE"/>
          </a:p>
        </p:txBody>
      </p:sp>
    </p:spTree>
    <p:extLst>
      <p:ext uri="{BB962C8B-B14F-4D97-AF65-F5344CB8AC3E}">
        <p14:creationId xmlns:p14="http://schemas.microsoft.com/office/powerpoint/2010/main" val="359215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95EDF1E-48B5-CA49-94C4-C835A5310DF7}" type="slidenum">
              <a:rPr lang="de-DE" smtClean="0"/>
              <a:t>14</a:t>
            </a:fld>
            <a:endParaRPr lang="de-DE"/>
          </a:p>
        </p:txBody>
      </p:sp>
    </p:spTree>
    <p:extLst>
      <p:ext uri="{BB962C8B-B14F-4D97-AF65-F5344CB8AC3E}">
        <p14:creationId xmlns:p14="http://schemas.microsoft.com/office/powerpoint/2010/main" val="135318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5</a:t>
            </a:r>
          </a:p>
        </p:txBody>
      </p:sp>
      <p:sp>
        <p:nvSpPr>
          <p:cNvPr id="4" name="Foliennummernplatzhalter 3"/>
          <p:cNvSpPr>
            <a:spLocks noGrp="1"/>
          </p:cNvSpPr>
          <p:nvPr>
            <p:ph type="sldNum" sz="quarter" idx="5"/>
          </p:nvPr>
        </p:nvSpPr>
        <p:spPr/>
        <p:txBody>
          <a:bodyPr/>
          <a:lstStyle/>
          <a:p>
            <a:fld id="{C95EDF1E-48B5-CA49-94C4-C835A5310DF7}" type="slidenum">
              <a:rPr lang="de-DE" smtClean="0"/>
              <a:t>15</a:t>
            </a:fld>
            <a:endParaRPr lang="de-DE"/>
          </a:p>
        </p:txBody>
      </p:sp>
    </p:spTree>
    <p:extLst>
      <p:ext uri="{BB962C8B-B14F-4D97-AF65-F5344CB8AC3E}">
        <p14:creationId xmlns:p14="http://schemas.microsoft.com/office/powerpoint/2010/main" val="3037252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6</a:t>
            </a:r>
          </a:p>
        </p:txBody>
      </p:sp>
      <p:sp>
        <p:nvSpPr>
          <p:cNvPr id="4" name="Foliennummernplatzhalter 3"/>
          <p:cNvSpPr>
            <a:spLocks noGrp="1"/>
          </p:cNvSpPr>
          <p:nvPr>
            <p:ph type="sldNum" sz="quarter" idx="5"/>
          </p:nvPr>
        </p:nvSpPr>
        <p:spPr/>
        <p:txBody>
          <a:bodyPr/>
          <a:lstStyle/>
          <a:p>
            <a:fld id="{C95EDF1E-48B5-CA49-94C4-C835A5310DF7}" type="slidenum">
              <a:rPr lang="de-DE" smtClean="0"/>
              <a:t>16</a:t>
            </a:fld>
            <a:endParaRPr lang="de-DE"/>
          </a:p>
        </p:txBody>
      </p:sp>
    </p:spTree>
    <p:extLst>
      <p:ext uri="{BB962C8B-B14F-4D97-AF65-F5344CB8AC3E}">
        <p14:creationId xmlns:p14="http://schemas.microsoft.com/office/powerpoint/2010/main" val="2341753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7, Zitat: Enzyklika </a:t>
            </a:r>
            <a:r>
              <a:rPr lang="de-DE" dirty="0" err="1"/>
              <a:t>Laborem</a:t>
            </a:r>
            <a:r>
              <a:rPr lang="de-DE" dirty="0"/>
              <a:t> </a:t>
            </a:r>
            <a:r>
              <a:rPr lang="de-DE" dirty="0" err="1"/>
              <a:t>exercens</a:t>
            </a:r>
            <a:r>
              <a:rPr lang="de-DE" dirty="0"/>
              <a:t> von Johannes Paul II., Rom 1981, Ziff. 7. Download unter: https://</a:t>
            </a:r>
            <a:r>
              <a:rPr lang="de-DE" dirty="0" err="1"/>
              <a:t>www.vatican.va</a:t>
            </a:r>
            <a:r>
              <a:rPr lang="de-DE" dirty="0"/>
              <a:t>/</a:t>
            </a:r>
            <a:r>
              <a:rPr lang="de-DE" dirty="0" err="1"/>
              <a:t>content</a:t>
            </a:r>
            <a:r>
              <a:rPr lang="de-DE" dirty="0"/>
              <a:t>/</a:t>
            </a:r>
            <a:r>
              <a:rPr lang="de-DE" dirty="0" err="1"/>
              <a:t>john</a:t>
            </a:r>
            <a:r>
              <a:rPr lang="de-DE" dirty="0"/>
              <a:t>-</a:t>
            </a:r>
            <a:r>
              <a:rPr lang="de-DE" dirty="0" err="1"/>
              <a:t>paul</a:t>
            </a:r>
            <a:r>
              <a:rPr lang="de-DE" dirty="0"/>
              <a:t>-ii/de/</a:t>
            </a:r>
            <a:r>
              <a:rPr lang="de-DE" dirty="0" err="1"/>
              <a:t>encyclicals</a:t>
            </a:r>
            <a:r>
              <a:rPr lang="de-DE" dirty="0"/>
              <a:t>/</a:t>
            </a:r>
            <a:r>
              <a:rPr lang="de-DE" dirty="0" err="1"/>
              <a:t>documents</a:t>
            </a:r>
            <a:r>
              <a:rPr lang="de-DE" dirty="0"/>
              <a:t>/hf_jp-ii_enc_14091981_laborem-exercens.html</a:t>
            </a:r>
          </a:p>
          <a:p>
            <a:r>
              <a:rPr lang="de-DE" dirty="0"/>
              <a:t>Foto: </a:t>
            </a:r>
            <a:r>
              <a:rPr lang="de-DE" dirty="0" err="1"/>
              <a:t>Ketteler</a:t>
            </a:r>
            <a:r>
              <a:rPr lang="de-DE" dirty="0"/>
              <a:t>-Verlag</a:t>
            </a:r>
          </a:p>
        </p:txBody>
      </p:sp>
      <p:sp>
        <p:nvSpPr>
          <p:cNvPr id="4" name="Foliennummernplatzhalter 3"/>
          <p:cNvSpPr>
            <a:spLocks noGrp="1"/>
          </p:cNvSpPr>
          <p:nvPr>
            <p:ph type="sldNum" sz="quarter" idx="5"/>
          </p:nvPr>
        </p:nvSpPr>
        <p:spPr/>
        <p:txBody>
          <a:bodyPr/>
          <a:lstStyle/>
          <a:p>
            <a:fld id="{C95EDF1E-48B5-CA49-94C4-C835A5310DF7}" type="slidenum">
              <a:rPr lang="de-DE" smtClean="0"/>
              <a:t>17</a:t>
            </a:fld>
            <a:endParaRPr lang="de-DE"/>
          </a:p>
        </p:txBody>
      </p:sp>
    </p:spTree>
    <p:extLst>
      <p:ext uri="{BB962C8B-B14F-4D97-AF65-F5344CB8AC3E}">
        <p14:creationId xmlns:p14="http://schemas.microsoft.com/office/powerpoint/2010/main" val="1183503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Beschluss, Ziff. 8</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Papstzitat: </a:t>
            </a:r>
            <a:r>
              <a:rPr lang="de-DE" sz="1200" kern="1200" dirty="0">
                <a:solidFill>
                  <a:schemeClr val="tx1"/>
                </a:solidFill>
                <a:effectLst/>
                <a:latin typeface="+mn-lt"/>
                <a:ea typeface="+mn-ea"/>
                <a:cs typeface="+mn-cs"/>
              </a:rPr>
              <a:t>Papst Franziskus, Jede Ungerechtigkeit am Arbeitsplatz tritt die </a:t>
            </a:r>
            <a:r>
              <a:rPr lang="de-DE" sz="1200" kern="1200" dirty="0" err="1">
                <a:solidFill>
                  <a:schemeClr val="tx1"/>
                </a:solidFill>
                <a:effectLst/>
                <a:latin typeface="+mn-lt"/>
                <a:ea typeface="+mn-ea"/>
                <a:cs typeface="+mn-cs"/>
              </a:rPr>
              <a:t>Würde</a:t>
            </a:r>
            <a:r>
              <a:rPr lang="de-DE" sz="1200" kern="1200" dirty="0">
                <a:solidFill>
                  <a:schemeClr val="tx1"/>
                </a:solidFill>
                <a:effectLst/>
                <a:latin typeface="+mn-lt"/>
                <a:ea typeface="+mn-ea"/>
                <a:cs typeface="+mn-cs"/>
              </a:rPr>
              <a:t> mit </a:t>
            </a:r>
            <a:r>
              <a:rPr lang="de-DE" sz="1200" kern="1200" dirty="0" err="1">
                <a:solidFill>
                  <a:schemeClr val="tx1"/>
                </a:solidFill>
                <a:effectLst/>
                <a:latin typeface="+mn-lt"/>
                <a:ea typeface="+mn-ea"/>
                <a:cs typeface="+mn-cs"/>
              </a:rPr>
              <a:t>Füßen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Frühmesse</a:t>
            </a:r>
            <a:r>
              <a:rPr lang="de-DE" sz="1200" kern="1200" dirty="0">
                <a:solidFill>
                  <a:schemeClr val="tx1"/>
                </a:solidFill>
                <a:effectLst/>
                <a:latin typeface="+mn-lt"/>
                <a:ea typeface="+mn-ea"/>
                <a:cs typeface="+mn-cs"/>
              </a:rPr>
              <a:t> am Fest des heiligen Josefs des Arbeiters), Rom 01.Mai 2020. </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C95EDF1E-48B5-CA49-94C4-C835A5310DF7}" type="slidenum">
              <a:rPr lang="de-DE" smtClean="0"/>
              <a:t>18</a:t>
            </a:fld>
            <a:endParaRPr lang="de-DE"/>
          </a:p>
        </p:txBody>
      </p:sp>
    </p:spTree>
    <p:extLst>
      <p:ext uri="{BB962C8B-B14F-4D97-AF65-F5344CB8AC3E}">
        <p14:creationId xmlns:p14="http://schemas.microsoft.com/office/powerpoint/2010/main" val="3622750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Beschluss, Ziff. 9</a:t>
            </a:r>
          </a:p>
          <a:p>
            <a:r>
              <a:rPr lang="de-DE" dirty="0"/>
              <a:t>Quelle: </a:t>
            </a:r>
            <a:r>
              <a:rPr lang="de-DE" sz="1200" kern="1200" dirty="0">
                <a:solidFill>
                  <a:schemeClr val="tx1"/>
                </a:solidFill>
                <a:effectLst/>
                <a:latin typeface="+mn-lt"/>
                <a:ea typeface="+mn-ea"/>
                <a:cs typeface="+mn-cs"/>
              </a:rPr>
              <a:t>Papst Franziskus, Rede zur Generalaudienz zum 1. Mai 2019 Gedenktag Josef des Arbeiters.</a:t>
            </a:r>
            <a:br>
              <a:rPr lang="de-DE" sz="1200" kern="1200" dirty="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5"/>
          </p:nvPr>
        </p:nvSpPr>
        <p:spPr/>
        <p:txBody>
          <a:bodyPr/>
          <a:lstStyle/>
          <a:p>
            <a:fld id="{C95EDF1E-48B5-CA49-94C4-C835A5310DF7}" type="slidenum">
              <a:rPr lang="de-DE" smtClean="0"/>
              <a:t>19</a:t>
            </a:fld>
            <a:endParaRPr lang="de-DE"/>
          </a:p>
        </p:txBody>
      </p:sp>
    </p:spTree>
    <p:extLst>
      <p:ext uri="{BB962C8B-B14F-4D97-AF65-F5344CB8AC3E}">
        <p14:creationId xmlns:p14="http://schemas.microsoft.com/office/powerpoint/2010/main" val="2009002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10</a:t>
            </a:r>
          </a:p>
        </p:txBody>
      </p:sp>
      <p:sp>
        <p:nvSpPr>
          <p:cNvPr id="4" name="Foliennummernplatzhalter 3"/>
          <p:cNvSpPr>
            <a:spLocks noGrp="1"/>
          </p:cNvSpPr>
          <p:nvPr>
            <p:ph type="sldNum" sz="quarter" idx="5"/>
          </p:nvPr>
        </p:nvSpPr>
        <p:spPr/>
        <p:txBody>
          <a:bodyPr/>
          <a:lstStyle/>
          <a:p>
            <a:fld id="{C95EDF1E-48B5-CA49-94C4-C835A5310DF7}" type="slidenum">
              <a:rPr lang="de-DE" smtClean="0"/>
              <a:t>20</a:t>
            </a:fld>
            <a:endParaRPr lang="de-DE"/>
          </a:p>
        </p:txBody>
      </p:sp>
    </p:spTree>
    <p:extLst>
      <p:ext uri="{BB962C8B-B14F-4D97-AF65-F5344CB8AC3E}">
        <p14:creationId xmlns:p14="http://schemas.microsoft.com/office/powerpoint/2010/main" val="1989019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10</a:t>
            </a:r>
          </a:p>
          <a:p>
            <a:r>
              <a:rPr lang="de-DE" dirty="0"/>
              <a:t>Bildquelle: Anne Bölling-Ahrens </a:t>
            </a:r>
          </a:p>
          <a:p>
            <a:r>
              <a:rPr lang="de-DE" dirty="0"/>
              <a:t>Titel: Utopia 2017</a:t>
            </a:r>
          </a:p>
        </p:txBody>
      </p:sp>
      <p:sp>
        <p:nvSpPr>
          <p:cNvPr id="4" name="Foliennummernplatzhalter 3"/>
          <p:cNvSpPr>
            <a:spLocks noGrp="1"/>
          </p:cNvSpPr>
          <p:nvPr>
            <p:ph type="sldNum" sz="quarter" idx="5"/>
          </p:nvPr>
        </p:nvSpPr>
        <p:spPr/>
        <p:txBody>
          <a:bodyPr/>
          <a:lstStyle/>
          <a:p>
            <a:fld id="{C95EDF1E-48B5-CA49-94C4-C835A5310DF7}" type="slidenum">
              <a:rPr lang="de-DE" smtClean="0"/>
              <a:t>21</a:t>
            </a:fld>
            <a:endParaRPr lang="de-DE"/>
          </a:p>
        </p:txBody>
      </p:sp>
    </p:spTree>
    <p:extLst>
      <p:ext uri="{BB962C8B-B14F-4D97-AF65-F5344CB8AC3E}">
        <p14:creationId xmlns:p14="http://schemas.microsoft.com/office/powerpoint/2010/main" val="70487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folgenden Folien enthalten die zentralen Punkte des Beschlusses der BDV. Die Gliederung folgt dem Beschluss, der als Volltext zum Download zur Verfügung steht unter https://</a:t>
            </a:r>
            <a:r>
              <a:rPr lang="de-DE" dirty="0" err="1"/>
              <a:t>www.kab.de</a:t>
            </a:r>
            <a:r>
              <a:rPr lang="de-DE" dirty="0"/>
              <a:t>/</a:t>
            </a:r>
            <a:r>
              <a:rPr lang="de-DE" dirty="0" err="1"/>
              <a:t>fileadmin</a:t>
            </a:r>
            <a:r>
              <a:rPr lang="de-DE" dirty="0"/>
              <a:t>/</a:t>
            </a:r>
            <a:r>
              <a:rPr lang="de-DE" dirty="0" err="1"/>
              <a:t>user_upload</a:t>
            </a:r>
            <a:r>
              <a:rPr lang="de-DE" dirty="0"/>
              <a:t>/</a:t>
            </a:r>
            <a:r>
              <a:rPr lang="de-DE" dirty="0" err="1"/>
              <a:t>kab_de</a:t>
            </a:r>
            <a:r>
              <a:rPr lang="de-DE" dirty="0"/>
              <a:t>/Bundesverbandstag2021/</a:t>
            </a:r>
            <a:r>
              <a:rPr lang="de-DE" dirty="0" err="1"/>
              <a:t>beschluss</a:t>
            </a:r>
            <a:r>
              <a:rPr lang="de-DE" dirty="0"/>
              <a:t>/</a:t>
            </a:r>
            <a:r>
              <a:rPr lang="de-DE" dirty="0" err="1"/>
              <a:t>Beschluss_BDV_Wertvoll_arbeiten.pdf</a:t>
            </a:r>
            <a:endParaRPr lang="de-DE" dirty="0"/>
          </a:p>
          <a:p>
            <a:r>
              <a:rPr lang="de-DE" dirty="0"/>
              <a:t>Die Präsentation ist für Vortragende konzipiert, die den Beschluss bei Veranstaltungen etc. vorstellen wollen. Je nach Zielgruppe und Format der Veranstaltung sollten Anpassungen vorgenommen werden (Auswahl der Folien nach zeitlichen Möglichkeiten, Themenschwerpunkten etc.). Der Volltext (siehe oben) kann als Grundlage für Redetexte benutzt werden.</a:t>
            </a:r>
          </a:p>
          <a:p>
            <a:r>
              <a:rPr lang="de-DE" dirty="0"/>
              <a:t>Fotos der Präsentation: Matthias </a:t>
            </a:r>
            <a:r>
              <a:rPr lang="de-DE" dirty="0" err="1"/>
              <a:t>Rabbe</a:t>
            </a:r>
            <a:r>
              <a:rPr lang="de-DE" dirty="0"/>
              <a:t>, Michael Schäfers, Mechthild Hartmann-Schäfers</a:t>
            </a:r>
          </a:p>
        </p:txBody>
      </p:sp>
      <p:sp>
        <p:nvSpPr>
          <p:cNvPr id="4" name="Foliennummernplatzhalter 3"/>
          <p:cNvSpPr>
            <a:spLocks noGrp="1"/>
          </p:cNvSpPr>
          <p:nvPr>
            <p:ph type="sldNum" sz="quarter" idx="5"/>
          </p:nvPr>
        </p:nvSpPr>
        <p:spPr/>
        <p:txBody>
          <a:bodyPr/>
          <a:lstStyle/>
          <a:p>
            <a:fld id="{C95EDF1E-48B5-CA49-94C4-C835A5310DF7}" type="slidenum">
              <a:rPr lang="de-DE" smtClean="0"/>
              <a:t>2</a:t>
            </a:fld>
            <a:endParaRPr lang="de-DE"/>
          </a:p>
        </p:txBody>
      </p:sp>
    </p:spTree>
    <p:extLst>
      <p:ext uri="{BB962C8B-B14F-4D97-AF65-F5344CB8AC3E}">
        <p14:creationId xmlns:p14="http://schemas.microsoft.com/office/powerpoint/2010/main" val="3389314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10</a:t>
            </a:r>
          </a:p>
        </p:txBody>
      </p:sp>
      <p:sp>
        <p:nvSpPr>
          <p:cNvPr id="4" name="Foliennummernplatzhalter 3"/>
          <p:cNvSpPr>
            <a:spLocks noGrp="1"/>
          </p:cNvSpPr>
          <p:nvPr>
            <p:ph type="sldNum" sz="quarter" idx="5"/>
          </p:nvPr>
        </p:nvSpPr>
        <p:spPr/>
        <p:txBody>
          <a:bodyPr/>
          <a:lstStyle/>
          <a:p>
            <a:fld id="{C95EDF1E-48B5-CA49-94C4-C835A5310DF7}" type="slidenum">
              <a:rPr lang="de-DE" smtClean="0"/>
              <a:t>22</a:t>
            </a:fld>
            <a:endParaRPr lang="de-DE"/>
          </a:p>
        </p:txBody>
      </p:sp>
    </p:spTree>
    <p:extLst>
      <p:ext uri="{BB962C8B-B14F-4D97-AF65-F5344CB8AC3E}">
        <p14:creationId xmlns:p14="http://schemas.microsoft.com/office/powerpoint/2010/main" val="1416449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11</a:t>
            </a:r>
          </a:p>
        </p:txBody>
      </p:sp>
      <p:sp>
        <p:nvSpPr>
          <p:cNvPr id="4" name="Foliennummernplatzhalter 3"/>
          <p:cNvSpPr>
            <a:spLocks noGrp="1"/>
          </p:cNvSpPr>
          <p:nvPr>
            <p:ph type="sldNum" sz="quarter" idx="5"/>
          </p:nvPr>
        </p:nvSpPr>
        <p:spPr/>
        <p:txBody>
          <a:bodyPr/>
          <a:lstStyle/>
          <a:p>
            <a:fld id="{C95EDF1E-48B5-CA49-94C4-C835A5310DF7}" type="slidenum">
              <a:rPr lang="de-DE" smtClean="0"/>
              <a:t>23</a:t>
            </a:fld>
            <a:endParaRPr lang="de-DE"/>
          </a:p>
        </p:txBody>
      </p:sp>
    </p:spTree>
    <p:extLst>
      <p:ext uri="{BB962C8B-B14F-4D97-AF65-F5344CB8AC3E}">
        <p14:creationId xmlns:p14="http://schemas.microsoft.com/office/powerpoint/2010/main" val="2579936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95EDF1E-48B5-CA49-94C4-C835A5310DF7}" type="slidenum">
              <a:rPr lang="de-DE" smtClean="0"/>
              <a:t>25</a:t>
            </a:fld>
            <a:endParaRPr lang="de-DE"/>
          </a:p>
        </p:txBody>
      </p:sp>
    </p:spTree>
    <p:extLst>
      <p:ext uri="{BB962C8B-B14F-4D97-AF65-F5344CB8AC3E}">
        <p14:creationId xmlns:p14="http://schemas.microsoft.com/office/powerpoint/2010/main" val="248685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12</a:t>
            </a:r>
          </a:p>
        </p:txBody>
      </p:sp>
      <p:sp>
        <p:nvSpPr>
          <p:cNvPr id="4" name="Foliennummernplatzhalter 3"/>
          <p:cNvSpPr>
            <a:spLocks noGrp="1"/>
          </p:cNvSpPr>
          <p:nvPr>
            <p:ph type="sldNum" sz="quarter" idx="5"/>
          </p:nvPr>
        </p:nvSpPr>
        <p:spPr/>
        <p:txBody>
          <a:bodyPr/>
          <a:lstStyle/>
          <a:p>
            <a:fld id="{C95EDF1E-48B5-CA49-94C4-C835A5310DF7}" type="slidenum">
              <a:rPr lang="de-DE" smtClean="0"/>
              <a:t>26</a:t>
            </a:fld>
            <a:endParaRPr lang="de-DE"/>
          </a:p>
        </p:txBody>
      </p:sp>
    </p:spTree>
    <p:extLst>
      <p:ext uri="{BB962C8B-B14F-4D97-AF65-F5344CB8AC3E}">
        <p14:creationId xmlns:p14="http://schemas.microsoft.com/office/powerpoint/2010/main" val="1986735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12</a:t>
            </a:r>
          </a:p>
        </p:txBody>
      </p:sp>
      <p:sp>
        <p:nvSpPr>
          <p:cNvPr id="4" name="Foliennummernplatzhalter 3"/>
          <p:cNvSpPr>
            <a:spLocks noGrp="1"/>
          </p:cNvSpPr>
          <p:nvPr>
            <p:ph type="sldNum" sz="quarter" idx="5"/>
          </p:nvPr>
        </p:nvSpPr>
        <p:spPr/>
        <p:txBody>
          <a:bodyPr/>
          <a:lstStyle/>
          <a:p>
            <a:fld id="{C95EDF1E-48B5-CA49-94C4-C835A5310DF7}" type="slidenum">
              <a:rPr lang="de-DE" smtClean="0"/>
              <a:t>27</a:t>
            </a:fld>
            <a:endParaRPr lang="de-DE"/>
          </a:p>
        </p:txBody>
      </p:sp>
    </p:spTree>
    <p:extLst>
      <p:ext uri="{BB962C8B-B14F-4D97-AF65-F5344CB8AC3E}">
        <p14:creationId xmlns:p14="http://schemas.microsoft.com/office/powerpoint/2010/main" val="2023694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13</a:t>
            </a:r>
          </a:p>
        </p:txBody>
      </p:sp>
      <p:sp>
        <p:nvSpPr>
          <p:cNvPr id="4" name="Foliennummernplatzhalter 3"/>
          <p:cNvSpPr>
            <a:spLocks noGrp="1"/>
          </p:cNvSpPr>
          <p:nvPr>
            <p:ph type="sldNum" sz="quarter" idx="5"/>
          </p:nvPr>
        </p:nvSpPr>
        <p:spPr/>
        <p:txBody>
          <a:bodyPr/>
          <a:lstStyle/>
          <a:p>
            <a:fld id="{C95EDF1E-48B5-CA49-94C4-C835A5310DF7}" type="slidenum">
              <a:rPr lang="de-DE" smtClean="0"/>
              <a:t>28</a:t>
            </a:fld>
            <a:endParaRPr lang="de-DE"/>
          </a:p>
        </p:txBody>
      </p:sp>
    </p:spTree>
    <p:extLst>
      <p:ext uri="{BB962C8B-B14F-4D97-AF65-F5344CB8AC3E}">
        <p14:creationId xmlns:p14="http://schemas.microsoft.com/office/powerpoint/2010/main" val="112634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13</a:t>
            </a:r>
          </a:p>
          <a:p>
            <a:r>
              <a:rPr lang="de-DE" dirty="0"/>
              <a:t>Foto: KAB DV Limburg</a:t>
            </a:r>
          </a:p>
        </p:txBody>
      </p:sp>
      <p:sp>
        <p:nvSpPr>
          <p:cNvPr id="4" name="Foliennummernplatzhalter 3"/>
          <p:cNvSpPr>
            <a:spLocks noGrp="1"/>
          </p:cNvSpPr>
          <p:nvPr>
            <p:ph type="sldNum" sz="quarter" idx="5"/>
          </p:nvPr>
        </p:nvSpPr>
        <p:spPr/>
        <p:txBody>
          <a:bodyPr/>
          <a:lstStyle/>
          <a:p>
            <a:fld id="{C95EDF1E-48B5-CA49-94C4-C835A5310DF7}" type="slidenum">
              <a:rPr lang="de-DE" smtClean="0"/>
              <a:t>29</a:t>
            </a:fld>
            <a:endParaRPr lang="de-DE"/>
          </a:p>
        </p:txBody>
      </p:sp>
    </p:spTree>
    <p:extLst>
      <p:ext uri="{BB962C8B-B14F-4D97-AF65-F5344CB8AC3E}">
        <p14:creationId xmlns:p14="http://schemas.microsoft.com/office/powerpoint/2010/main" val="1674157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13</a:t>
            </a:r>
          </a:p>
        </p:txBody>
      </p:sp>
      <p:sp>
        <p:nvSpPr>
          <p:cNvPr id="4" name="Foliennummernplatzhalter 3"/>
          <p:cNvSpPr>
            <a:spLocks noGrp="1"/>
          </p:cNvSpPr>
          <p:nvPr>
            <p:ph type="sldNum" sz="quarter" idx="5"/>
          </p:nvPr>
        </p:nvSpPr>
        <p:spPr/>
        <p:txBody>
          <a:bodyPr/>
          <a:lstStyle/>
          <a:p>
            <a:fld id="{C95EDF1E-48B5-CA49-94C4-C835A5310DF7}" type="slidenum">
              <a:rPr lang="de-DE" smtClean="0"/>
              <a:t>30</a:t>
            </a:fld>
            <a:endParaRPr lang="de-DE"/>
          </a:p>
        </p:txBody>
      </p:sp>
    </p:spTree>
    <p:extLst>
      <p:ext uri="{BB962C8B-B14F-4D97-AF65-F5344CB8AC3E}">
        <p14:creationId xmlns:p14="http://schemas.microsoft.com/office/powerpoint/2010/main" val="1035268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13</a:t>
            </a:r>
          </a:p>
        </p:txBody>
      </p:sp>
      <p:sp>
        <p:nvSpPr>
          <p:cNvPr id="4" name="Foliennummernplatzhalter 3"/>
          <p:cNvSpPr>
            <a:spLocks noGrp="1"/>
          </p:cNvSpPr>
          <p:nvPr>
            <p:ph type="sldNum" sz="quarter" idx="5"/>
          </p:nvPr>
        </p:nvSpPr>
        <p:spPr/>
        <p:txBody>
          <a:bodyPr/>
          <a:lstStyle/>
          <a:p>
            <a:fld id="{C95EDF1E-48B5-CA49-94C4-C835A5310DF7}" type="slidenum">
              <a:rPr lang="de-DE" smtClean="0"/>
              <a:t>31</a:t>
            </a:fld>
            <a:endParaRPr lang="de-DE"/>
          </a:p>
        </p:txBody>
      </p:sp>
    </p:spTree>
    <p:extLst>
      <p:ext uri="{BB962C8B-B14F-4D97-AF65-F5344CB8AC3E}">
        <p14:creationId xmlns:p14="http://schemas.microsoft.com/office/powerpoint/2010/main" val="3979443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13</a:t>
            </a:r>
          </a:p>
        </p:txBody>
      </p:sp>
      <p:sp>
        <p:nvSpPr>
          <p:cNvPr id="4" name="Foliennummernplatzhalter 3"/>
          <p:cNvSpPr>
            <a:spLocks noGrp="1"/>
          </p:cNvSpPr>
          <p:nvPr>
            <p:ph type="sldNum" sz="quarter" idx="5"/>
          </p:nvPr>
        </p:nvSpPr>
        <p:spPr/>
        <p:txBody>
          <a:bodyPr/>
          <a:lstStyle/>
          <a:p>
            <a:fld id="{C95EDF1E-48B5-CA49-94C4-C835A5310DF7}" type="slidenum">
              <a:rPr lang="de-DE" smtClean="0"/>
              <a:t>32</a:t>
            </a:fld>
            <a:endParaRPr lang="de-DE"/>
          </a:p>
        </p:txBody>
      </p:sp>
    </p:spTree>
    <p:extLst>
      <p:ext uri="{BB962C8B-B14F-4D97-AF65-F5344CB8AC3E}">
        <p14:creationId xmlns:p14="http://schemas.microsoft.com/office/powerpoint/2010/main" val="344199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a:t>
            </a:r>
            <a:r>
              <a:rPr lang="de-DE" sz="1200" kern="1200" dirty="0">
                <a:solidFill>
                  <a:schemeClr val="tx1"/>
                </a:solidFill>
                <a:effectLst/>
                <a:latin typeface="+mn-lt"/>
                <a:ea typeface="+mn-ea"/>
                <a:cs typeface="+mn-cs"/>
              </a:rPr>
              <a:t>Papst Franziskus: Enzyklika </a:t>
            </a:r>
            <a:r>
              <a:rPr lang="de-DE" sz="1200" kern="1200" dirty="0" err="1">
                <a:solidFill>
                  <a:schemeClr val="tx1"/>
                </a:solidFill>
                <a:effectLst/>
                <a:latin typeface="+mn-lt"/>
                <a:ea typeface="+mn-ea"/>
                <a:cs typeface="+mn-cs"/>
              </a:rPr>
              <a:t>Fratelli</a:t>
            </a:r>
            <a:r>
              <a:rPr lang="de-DE" sz="1200" kern="1200" dirty="0">
                <a:solidFill>
                  <a:schemeClr val="tx1"/>
                </a:solidFill>
                <a:effectLst/>
                <a:latin typeface="+mn-lt"/>
                <a:ea typeface="+mn-ea"/>
                <a:cs typeface="+mn-cs"/>
              </a:rPr>
              <a:t> tutti – </a:t>
            </a:r>
            <a:r>
              <a:rPr lang="de-DE" sz="1200" kern="1200" dirty="0" err="1">
                <a:solidFill>
                  <a:schemeClr val="tx1"/>
                </a:solidFill>
                <a:effectLst/>
                <a:latin typeface="+mn-lt"/>
                <a:ea typeface="+mn-ea"/>
                <a:cs typeface="+mn-cs"/>
              </a:rPr>
              <a:t>Über</a:t>
            </a:r>
            <a:r>
              <a:rPr lang="de-DE" sz="1200" kern="1200" dirty="0">
                <a:solidFill>
                  <a:schemeClr val="tx1"/>
                </a:solidFill>
                <a:effectLst/>
                <a:latin typeface="+mn-lt"/>
                <a:ea typeface="+mn-ea"/>
                <a:cs typeface="+mn-cs"/>
              </a:rPr>
              <a:t> die Geschwisterlichkeit und die soziale Freundschaft, Rom 2020, Ziff. 168; vgl. auch Ziff. 19, 32ff und 54. </a:t>
            </a:r>
            <a:endParaRPr lang="de-DE" dirty="0"/>
          </a:p>
          <a:p>
            <a:endParaRPr lang="de-DE" dirty="0"/>
          </a:p>
        </p:txBody>
      </p:sp>
      <p:sp>
        <p:nvSpPr>
          <p:cNvPr id="4" name="Foliennummernplatzhalter 3"/>
          <p:cNvSpPr>
            <a:spLocks noGrp="1"/>
          </p:cNvSpPr>
          <p:nvPr>
            <p:ph type="sldNum" sz="quarter" idx="5"/>
          </p:nvPr>
        </p:nvSpPr>
        <p:spPr/>
        <p:txBody>
          <a:bodyPr/>
          <a:lstStyle/>
          <a:p>
            <a:fld id="{C95EDF1E-48B5-CA49-94C4-C835A5310DF7}" type="slidenum">
              <a:rPr lang="de-DE" smtClean="0"/>
              <a:t>3</a:t>
            </a:fld>
            <a:endParaRPr lang="de-DE"/>
          </a:p>
        </p:txBody>
      </p:sp>
    </p:spTree>
    <p:extLst>
      <p:ext uri="{BB962C8B-B14F-4D97-AF65-F5344CB8AC3E}">
        <p14:creationId xmlns:p14="http://schemas.microsoft.com/office/powerpoint/2010/main" val="1862020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14</a:t>
            </a:r>
          </a:p>
        </p:txBody>
      </p:sp>
      <p:sp>
        <p:nvSpPr>
          <p:cNvPr id="4" name="Foliennummernplatzhalter 3"/>
          <p:cNvSpPr>
            <a:spLocks noGrp="1"/>
          </p:cNvSpPr>
          <p:nvPr>
            <p:ph type="sldNum" sz="quarter" idx="5"/>
          </p:nvPr>
        </p:nvSpPr>
        <p:spPr/>
        <p:txBody>
          <a:bodyPr/>
          <a:lstStyle/>
          <a:p>
            <a:fld id="{C95EDF1E-48B5-CA49-94C4-C835A5310DF7}" type="slidenum">
              <a:rPr lang="de-DE" smtClean="0"/>
              <a:t>33</a:t>
            </a:fld>
            <a:endParaRPr lang="de-DE"/>
          </a:p>
        </p:txBody>
      </p:sp>
    </p:spTree>
    <p:extLst>
      <p:ext uri="{BB962C8B-B14F-4D97-AF65-F5344CB8AC3E}">
        <p14:creationId xmlns:p14="http://schemas.microsoft.com/office/powerpoint/2010/main" val="387101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15</a:t>
            </a:r>
          </a:p>
          <a:p>
            <a:r>
              <a:rPr lang="de-DE" dirty="0"/>
              <a:t>Foto: KAB DV Osnabrück</a:t>
            </a:r>
          </a:p>
        </p:txBody>
      </p:sp>
      <p:sp>
        <p:nvSpPr>
          <p:cNvPr id="4" name="Foliennummernplatzhalter 3"/>
          <p:cNvSpPr>
            <a:spLocks noGrp="1"/>
          </p:cNvSpPr>
          <p:nvPr>
            <p:ph type="sldNum" sz="quarter" idx="5"/>
          </p:nvPr>
        </p:nvSpPr>
        <p:spPr/>
        <p:txBody>
          <a:bodyPr/>
          <a:lstStyle/>
          <a:p>
            <a:fld id="{C95EDF1E-48B5-CA49-94C4-C835A5310DF7}" type="slidenum">
              <a:rPr lang="de-DE" smtClean="0"/>
              <a:t>34</a:t>
            </a:fld>
            <a:endParaRPr lang="de-DE"/>
          </a:p>
        </p:txBody>
      </p:sp>
    </p:spTree>
    <p:extLst>
      <p:ext uri="{BB962C8B-B14F-4D97-AF65-F5344CB8AC3E}">
        <p14:creationId xmlns:p14="http://schemas.microsoft.com/office/powerpoint/2010/main" val="1293629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16</a:t>
            </a:r>
          </a:p>
        </p:txBody>
      </p:sp>
      <p:sp>
        <p:nvSpPr>
          <p:cNvPr id="4" name="Foliennummernplatzhalter 3"/>
          <p:cNvSpPr>
            <a:spLocks noGrp="1"/>
          </p:cNvSpPr>
          <p:nvPr>
            <p:ph type="sldNum" sz="quarter" idx="5"/>
          </p:nvPr>
        </p:nvSpPr>
        <p:spPr/>
        <p:txBody>
          <a:bodyPr/>
          <a:lstStyle/>
          <a:p>
            <a:fld id="{C95EDF1E-48B5-CA49-94C4-C835A5310DF7}" type="slidenum">
              <a:rPr lang="de-DE" smtClean="0"/>
              <a:t>35</a:t>
            </a:fld>
            <a:endParaRPr lang="de-DE"/>
          </a:p>
        </p:txBody>
      </p:sp>
    </p:spTree>
    <p:extLst>
      <p:ext uri="{BB962C8B-B14F-4D97-AF65-F5344CB8AC3E}">
        <p14:creationId xmlns:p14="http://schemas.microsoft.com/office/powerpoint/2010/main" val="3858730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Ende</a:t>
            </a:r>
          </a:p>
        </p:txBody>
      </p:sp>
      <p:sp>
        <p:nvSpPr>
          <p:cNvPr id="4" name="Foliennummernplatzhalter 3"/>
          <p:cNvSpPr>
            <a:spLocks noGrp="1"/>
          </p:cNvSpPr>
          <p:nvPr>
            <p:ph type="sldNum" sz="quarter" idx="5"/>
          </p:nvPr>
        </p:nvSpPr>
        <p:spPr/>
        <p:txBody>
          <a:bodyPr/>
          <a:lstStyle/>
          <a:p>
            <a:fld id="{C95EDF1E-48B5-CA49-94C4-C835A5310DF7}" type="slidenum">
              <a:rPr lang="de-DE" smtClean="0"/>
              <a:t>37</a:t>
            </a:fld>
            <a:endParaRPr lang="de-DE"/>
          </a:p>
        </p:txBody>
      </p:sp>
    </p:spTree>
    <p:extLst>
      <p:ext uri="{BB962C8B-B14F-4D97-AF65-F5344CB8AC3E}">
        <p14:creationId xmlns:p14="http://schemas.microsoft.com/office/powerpoint/2010/main" val="2811657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Ende</a:t>
            </a:r>
          </a:p>
        </p:txBody>
      </p:sp>
      <p:sp>
        <p:nvSpPr>
          <p:cNvPr id="4" name="Foliennummernplatzhalter 3"/>
          <p:cNvSpPr>
            <a:spLocks noGrp="1"/>
          </p:cNvSpPr>
          <p:nvPr>
            <p:ph type="sldNum" sz="quarter" idx="5"/>
          </p:nvPr>
        </p:nvSpPr>
        <p:spPr/>
        <p:txBody>
          <a:bodyPr/>
          <a:lstStyle/>
          <a:p>
            <a:fld id="{C95EDF1E-48B5-CA49-94C4-C835A5310DF7}" type="slidenum">
              <a:rPr lang="de-DE" smtClean="0"/>
              <a:t>38</a:t>
            </a:fld>
            <a:endParaRPr lang="de-DE"/>
          </a:p>
        </p:txBody>
      </p:sp>
    </p:spTree>
    <p:extLst>
      <p:ext uri="{BB962C8B-B14F-4D97-AF65-F5344CB8AC3E}">
        <p14:creationId xmlns:p14="http://schemas.microsoft.com/office/powerpoint/2010/main" val="284698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95EDF1E-48B5-CA49-94C4-C835A5310DF7}" type="slidenum">
              <a:rPr lang="de-DE" smtClean="0"/>
              <a:t>5</a:t>
            </a:fld>
            <a:endParaRPr lang="de-DE"/>
          </a:p>
        </p:txBody>
      </p:sp>
    </p:spTree>
    <p:extLst>
      <p:ext uri="{BB962C8B-B14F-4D97-AF65-F5344CB8AC3E}">
        <p14:creationId xmlns:p14="http://schemas.microsoft.com/office/powerpoint/2010/main" val="368440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a:t>
            </a:r>
          </a:p>
        </p:txBody>
      </p:sp>
      <p:sp>
        <p:nvSpPr>
          <p:cNvPr id="4" name="Foliennummernplatzhalter 3"/>
          <p:cNvSpPr>
            <a:spLocks noGrp="1"/>
          </p:cNvSpPr>
          <p:nvPr>
            <p:ph type="sldNum" sz="quarter" idx="5"/>
          </p:nvPr>
        </p:nvSpPr>
        <p:spPr/>
        <p:txBody>
          <a:bodyPr/>
          <a:lstStyle/>
          <a:p>
            <a:fld id="{C95EDF1E-48B5-CA49-94C4-C835A5310DF7}" type="slidenum">
              <a:rPr lang="de-DE" smtClean="0"/>
              <a:t>6</a:t>
            </a:fld>
            <a:endParaRPr lang="de-DE"/>
          </a:p>
        </p:txBody>
      </p:sp>
    </p:spTree>
    <p:extLst>
      <p:ext uri="{BB962C8B-B14F-4D97-AF65-F5344CB8AC3E}">
        <p14:creationId xmlns:p14="http://schemas.microsoft.com/office/powerpoint/2010/main" val="314068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1</a:t>
            </a:r>
          </a:p>
        </p:txBody>
      </p:sp>
      <p:sp>
        <p:nvSpPr>
          <p:cNvPr id="4" name="Foliennummernplatzhalter 3"/>
          <p:cNvSpPr>
            <a:spLocks noGrp="1"/>
          </p:cNvSpPr>
          <p:nvPr>
            <p:ph type="sldNum" sz="quarter" idx="5"/>
          </p:nvPr>
        </p:nvSpPr>
        <p:spPr/>
        <p:txBody>
          <a:bodyPr/>
          <a:lstStyle/>
          <a:p>
            <a:fld id="{C95EDF1E-48B5-CA49-94C4-C835A5310DF7}" type="slidenum">
              <a:rPr lang="de-DE" smtClean="0"/>
              <a:t>7</a:t>
            </a:fld>
            <a:endParaRPr lang="de-DE"/>
          </a:p>
        </p:txBody>
      </p:sp>
    </p:spTree>
    <p:extLst>
      <p:ext uri="{BB962C8B-B14F-4D97-AF65-F5344CB8AC3E}">
        <p14:creationId xmlns:p14="http://schemas.microsoft.com/office/powerpoint/2010/main" val="377051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2</a:t>
            </a:r>
          </a:p>
        </p:txBody>
      </p:sp>
      <p:sp>
        <p:nvSpPr>
          <p:cNvPr id="4" name="Foliennummernplatzhalter 3"/>
          <p:cNvSpPr>
            <a:spLocks noGrp="1"/>
          </p:cNvSpPr>
          <p:nvPr>
            <p:ph type="sldNum" sz="quarter" idx="5"/>
          </p:nvPr>
        </p:nvSpPr>
        <p:spPr/>
        <p:txBody>
          <a:bodyPr/>
          <a:lstStyle/>
          <a:p>
            <a:fld id="{C95EDF1E-48B5-CA49-94C4-C835A5310DF7}" type="slidenum">
              <a:rPr lang="de-DE" smtClean="0"/>
              <a:t>8</a:t>
            </a:fld>
            <a:endParaRPr lang="de-DE"/>
          </a:p>
        </p:txBody>
      </p:sp>
    </p:spTree>
    <p:extLst>
      <p:ext uri="{BB962C8B-B14F-4D97-AF65-F5344CB8AC3E}">
        <p14:creationId xmlns:p14="http://schemas.microsoft.com/office/powerpoint/2010/main" val="293414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2</a:t>
            </a:r>
          </a:p>
        </p:txBody>
      </p:sp>
      <p:sp>
        <p:nvSpPr>
          <p:cNvPr id="4" name="Foliennummernplatzhalter 3"/>
          <p:cNvSpPr>
            <a:spLocks noGrp="1"/>
          </p:cNvSpPr>
          <p:nvPr>
            <p:ph type="sldNum" sz="quarter" idx="5"/>
          </p:nvPr>
        </p:nvSpPr>
        <p:spPr/>
        <p:txBody>
          <a:bodyPr/>
          <a:lstStyle/>
          <a:p>
            <a:fld id="{C95EDF1E-48B5-CA49-94C4-C835A5310DF7}" type="slidenum">
              <a:rPr lang="de-DE" smtClean="0"/>
              <a:t>9</a:t>
            </a:fld>
            <a:endParaRPr lang="de-DE"/>
          </a:p>
        </p:txBody>
      </p:sp>
    </p:spTree>
    <p:extLst>
      <p:ext uri="{BB962C8B-B14F-4D97-AF65-F5344CB8AC3E}">
        <p14:creationId xmlns:p14="http://schemas.microsoft.com/office/powerpoint/2010/main" val="201061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Beschluss, Ziff. 3</a:t>
            </a:r>
          </a:p>
        </p:txBody>
      </p:sp>
      <p:sp>
        <p:nvSpPr>
          <p:cNvPr id="4" name="Foliennummernplatzhalter 3"/>
          <p:cNvSpPr>
            <a:spLocks noGrp="1"/>
          </p:cNvSpPr>
          <p:nvPr>
            <p:ph type="sldNum" sz="quarter" idx="5"/>
          </p:nvPr>
        </p:nvSpPr>
        <p:spPr/>
        <p:txBody>
          <a:bodyPr/>
          <a:lstStyle/>
          <a:p>
            <a:fld id="{C95EDF1E-48B5-CA49-94C4-C835A5310DF7}" type="slidenum">
              <a:rPr lang="de-DE" smtClean="0"/>
              <a:t>10</a:t>
            </a:fld>
            <a:endParaRPr lang="de-DE"/>
          </a:p>
        </p:txBody>
      </p:sp>
    </p:spTree>
    <p:extLst>
      <p:ext uri="{BB962C8B-B14F-4D97-AF65-F5344CB8AC3E}">
        <p14:creationId xmlns:p14="http://schemas.microsoft.com/office/powerpoint/2010/main" val="34776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141801BF-55C6-4C37-B0CF-E98933AFC117}"/>
              </a:ext>
            </a:extLst>
          </p:cNvPr>
          <p:cNvCxnSpPr/>
          <p:nvPr/>
        </p:nvCxnSpPr>
        <p:spPr>
          <a:xfrm>
            <a:off x="685800" y="3398838"/>
            <a:ext cx="7848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rgbClr val="FF3366"/>
                </a:solidFill>
                <a:latin typeface="Calibri"/>
                <a:cs typeface="Calibri"/>
              </a:defRPr>
            </a:lvl1pPr>
          </a:lstStyle>
          <a:p>
            <a:r>
              <a:rPr lang="de-DE" dirty="0"/>
              <a:t>Mastertitelformat bearbeiten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5" name="Date Placeholder 3">
            <a:extLst>
              <a:ext uri="{FF2B5EF4-FFF2-40B4-BE49-F238E27FC236}">
                <a16:creationId xmlns:a16="http://schemas.microsoft.com/office/drawing/2014/main" id="{561A6DA5-6801-49C5-9184-7B2B6498C83D}"/>
              </a:ext>
            </a:extLst>
          </p:cNvPr>
          <p:cNvSpPr>
            <a:spLocks noGrp="1"/>
          </p:cNvSpPr>
          <p:nvPr>
            <p:ph type="dt" sz="half" idx="10"/>
          </p:nvPr>
        </p:nvSpPr>
        <p:spPr/>
        <p:txBody>
          <a:bodyPr/>
          <a:lstStyle>
            <a:lvl1pPr>
              <a:defRPr smtClean="0"/>
            </a:lvl1pPr>
          </a:lstStyle>
          <a:p>
            <a:pPr>
              <a:defRPr/>
            </a:pPr>
            <a:fld id="{53F8926A-26E0-45BC-8F73-D8BFA58C3858}" type="datetime2">
              <a:rPr lang="en-US" altLang="de-DE"/>
              <a:pPr>
                <a:defRPr/>
              </a:pPr>
              <a:t>Friday, December 31, 2021</a:t>
            </a:fld>
            <a:endParaRPr lang="en-US" altLang="de-DE"/>
          </a:p>
        </p:txBody>
      </p:sp>
      <p:sp>
        <p:nvSpPr>
          <p:cNvPr id="6" name="Footer Placeholder 4">
            <a:extLst>
              <a:ext uri="{FF2B5EF4-FFF2-40B4-BE49-F238E27FC236}">
                <a16:creationId xmlns:a16="http://schemas.microsoft.com/office/drawing/2014/main" id="{9E5EBBF6-6F2C-4509-9EDE-FDB905BA2817}"/>
              </a:ext>
            </a:extLst>
          </p:cNvPr>
          <p:cNvSpPr>
            <a:spLocks noGrp="1"/>
          </p:cNvSpPr>
          <p:nvPr>
            <p:ph type="ftr" sz="quarter" idx="11"/>
          </p:nvPr>
        </p:nvSpPr>
        <p:spPr/>
        <p:txBody>
          <a:bodyPr/>
          <a:lstStyle>
            <a:lvl1pPr>
              <a:defRPr>
                <a:latin typeface="Calibri"/>
                <a:cs typeface="Calibri"/>
              </a:defRPr>
            </a:lvl1pPr>
          </a:lstStyle>
          <a:p>
            <a:pPr>
              <a:defRPr/>
            </a:pPr>
            <a:endParaRPr lang="en-US"/>
          </a:p>
        </p:txBody>
      </p:sp>
      <p:sp>
        <p:nvSpPr>
          <p:cNvPr id="7" name="Slide Number Placeholder 5">
            <a:extLst>
              <a:ext uri="{FF2B5EF4-FFF2-40B4-BE49-F238E27FC236}">
                <a16:creationId xmlns:a16="http://schemas.microsoft.com/office/drawing/2014/main" id="{76F5A106-D91D-4CC6-A79C-942875D13E62}"/>
              </a:ext>
            </a:extLst>
          </p:cNvPr>
          <p:cNvSpPr>
            <a:spLocks noGrp="1"/>
          </p:cNvSpPr>
          <p:nvPr>
            <p:ph type="sldNum" sz="quarter" idx="12"/>
          </p:nvPr>
        </p:nvSpPr>
        <p:spPr/>
        <p:txBody>
          <a:bodyPr/>
          <a:lstStyle>
            <a:lvl1pPr>
              <a:defRPr smtClean="0"/>
            </a:lvl1pPr>
          </a:lstStyle>
          <a:p>
            <a:pPr>
              <a:defRPr/>
            </a:pPr>
            <a:fld id="{B0EE164B-9D32-4B01-B0D2-A13AF3817855}" type="slidenum">
              <a:rPr lang="en-US" altLang="de-DE"/>
              <a:pPr>
                <a:defRPr/>
              </a:pPr>
              <a:t>‹Nr.›</a:t>
            </a:fld>
            <a:endParaRPr lang="en-US" altLang="de-DE"/>
          </a:p>
        </p:txBody>
      </p:sp>
    </p:spTree>
    <p:extLst>
      <p:ext uri="{BB962C8B-B14F-4D97-AF65-F5344CB8AC3E}">
        <p14:creationId xmlns:p14="http://schemas.microsoft.com/office/powerpoint/2010/main" val="203093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lvl1pPr>
              <a:buClrTx/>
              <a:defRPr sz="2400">
                <a:solidFill>
                  <a:srgbClr val="292934"/>
                </a:solidFill>
              </a:defRPr>
            </a:lvl1pPr>
            <a:lvl2pPr>
              <a:buClrTx/>
              <a:defRPr>
                <a:solidFill>
                  <a:srgbClr val="292934"/>
                </a:solidFill>
              </a:defRPr>
            </a:lvl2pPr>
            <a:lvl3pPr>
              <a:buClrTx/>
              <a:defRPr>
                <a:solidFill>
                  <a:srgbClr val="292934"/>
                </a:solidFill>
              </a:defRPr>
            </a:lvl3pPr>
            <a:lvl4pPr>
              <a:buClrTx/>
              <a:defRPr>
                <a:solidFill>
                  <a:srgbClr val="292934"/>
                </a:solidFill>
              </a:defRPr>
            </a:lvl4pPr>
            <a:lvl5pPr>
              <a:buClrTx/>
              <a:defRPr>
                <a:solidFill>
                  <a:srgbClr val="292934"/>
                </a:solidFill>
              </a:defRPr>
            </a:lvl5pPr>
          </a:lstStyle>
          <a:p>
            <a:pPr lvl="0"/>
            <a:r>
              <a:rPr lang="de-DE" dirty="0"/>
              <a:t>Mastertextformat bearbeiten</a:t>
            </a:r>
          </a:p>
          <a:p>
            <a:pPr lvl="1"/>
            <a:r>
              <a:rPr lang="de-DE" dirty="0"/>
              <a:t>Zweite Ebene</a:t>
            </a:r>
          </a:p>
          <a:p>
            <a:pPr lvl="2"/>
            <a:r>
              <a:rPr lang="de-DE" dirty="0"/>
              <a:t>Dritte Ebene</a:t>
            </a:r>
          </a:p>
        </p:txBody>
      </p:sp>
      <p:sp>
        <p:nvSpPr>
          <p:cNvPr id="4" name="Date Placeholder 3">
            <a:extLst>
              <a:ext uri="{FF2B5EF4-FFF2-40B4-BE49-F238E27FC236}">
                <a16:creationId xmlns:a16="http://schemas.microsoft.com/office/drawing/2014/main" id="{7FE4CC6E-D41B-4FDD-A48D-3BAAB506AEF2}"/>
              </a:ext>
            </a:extLst>
          </p:cNvPr>
          <p:cNvSpPr>
            <a:spLocks noGrp="1"/>
          </p:cNvSpPr>
          <p:nvPr>
            <p:ph type="dt" sz="half" idx="10"/>
          </p:nvPr>
        </p:nvSpPr>
        <p:spPr/>
        <p:txBody>
          <a:bodyPr/>
          <a:lstStyle>
            <a:lvl1pPr>
              <a:defRPr/>
            </a:lvl1pPr>
          </a:lstStyle>
          <a:p>
            <a:pPr>
              <a:defRPr/>
            </a:pPr>
            <a:fld id="{DFFC78AF-9964-40F0-9E2E-6C44B667D727}" type="datetime2">
              <a:rPr lang="en-US" altLang="de-DE"/>
              <a:pPr>
                <a:defRPr/>
              </a:pPr>
              <a:t>Friday, December 31, 2021</a:t>
            </a:fld>
            <a:endParaRPr lang="en-US" altLang="de-DE"/>
          </a:p>
        </p:txBody>
      </p:sp>
      <p:sp>
        <p:nvSpPr>
          <p:cNvPr id="5" name="Footer Placeholder 4">
            <a:extLst>
              <a:ext uri="{FF2B5EF4-FFF2-40B4-BE49-F238E27FC236}">
                <a16:creationId xmlns:a16="http://schemas.microsoft.com/office/drawing/2014/main" id="{19659B5B-E7FB-4011-8B69-BC8FB4B43A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002B82-979A-4A13-9FFB-E7C36C45DCFC}"/>
              </a:ext>
            </a:extLst>
          </p:cNvPr>
          <p:cNvSpPr>
            <a:spLocks noGrp="1"/>
          </p:cNvSpPr>
          <p:nvPr>
            <p:ph type="sldNum" sz="quarter" idx="12"/>
          </p:nvPr>
        </p:nvSpPr>
        <p:spPr/>
        <p:txBody>
          <a:bodyPr/>
          <a:lstStyle>
            <a:lvl1pPr>
              <a:defRPr/>
            </a:lvl1pPr>
          </a:lstStyle>
          <a:p>
            <a:pPr>
              <a:defRPr/>
            </a:pPr>
            <a:fld id="{D54EBACD-D663-4ABD-B739-9129A4CD4179}" type="slidenum">
              <a:rPr lang="en-US" altLang="de-DE"/>
              <a:pPr>
                <a:defRPr/>
              </a:pPr>
              <a:t>‹Nr.›</a:t>
            </a:fld>
            <a:endParaRPr lang="en-US" altLang="de-DE"/>
          </a:p>
        </p:txBody>
      </p:sp>
    </p:spTree>
    <p:extLst>
      <p:ext uri="{BB962C8B-B14F-4D97-AF65-F5344CB8AC3E}">
        <p14:creationId xmlns:p14="http://schemas.microsoft.com/office/powerpoint/2010/main" val="2985985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Pr>
        <a:solidFill>
          <a:schemeClr val="tx1">
            <a:alpha val="0"/>
          </a:schemeClr>
        </a:solidFill>
        <a:effectLst/>
      </p:bgPr>
    </p:bg>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3FAAB051-20C0-4C7F-87A8-259E9727AD0D}"/>
              </a:ext>
            </a:extLst>
          </p:cNvPr>
          <p:cNvCxnSpPr/>
          <p:nvPr/>
        </p:nvCxnSpPr>
        <p:spPr>
          <a:xfrm>
            <a:off x="731838" y="4598988"/>
            <a:ext cx="7848600" cy="1587"/>
          </a:xfrm>
          <a:prstGeom prst="line">
            <a:avLst/>
          </a:prstGeom>
          <a:ln w="19050">
            <a:solidFill>
              <a:srgbClr val="2929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de-DE" dirty="0"/>
              <a:t>Mastertitelformat bearbeiten</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rgbClr val="29293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5" name="Date Placeholder 3">
            <a:extLst>
              <a:ext uri="{FF2B5EF4-FFF2-40B4-BE49-F238E27FC236}">
                <a16:creationId xmlns:a16="http://schemas.microsoft.com/office/drawing/2014/main" id="{570A6161-A943-4CFC-8DDD-CCB8F75B1152}"/>
              </a:ext>
            </a:extLst>
          </p:cNvPr>
          <p:cNvSpPr>
            <a:spLocks noGrp="1"/>
          </p:cNvSpPr>
          <p:nvPr>
            <p:ph type="dt" sz="half" idx="10"/>
          </p:nvPr>
        </p:nvSpPr>
        <p:spPr/>
        <p:txBody>
          <a:bodyPr/>
          <a:lstStyle>
            <a:lvl1pPr>
              <a:defRPr smtClean="0"/>
            </a:lvl1pPr>
          </a:lstStyle>
          <a:p>
            <a:pPr>
              <a:defRPr/>
            </a:pPr>
            <a:fld id="{6789BEE5-6334-47EE-AE68-484431287F33}" type="datetime2">
              <a:rPr lang="en-US" altLang="de-DE"/>
              <a:pPr>
                <a:defRPr/>
              </a:pPr>
              <a:t>Friday, December 31, 2021</a:t>
            </a:fld>
            <a:endParaRPr lang="en-US" altLang="de-DE"/>
          </a:p>
        </p:txBody>
      </p:sp>
      <p:sp>
        <p:nvSpPr>
          <p:cNvPr id="6" name="Footer Placeholder 4">
            <a:extLst>
              <a:ext uri="{FF2B5EF4-FFF2-40B4-BE49-F238E27FC236}">
                <a16:creationId xmlns:a16="http://schemas.microsoft.com/office/drawing/2014/main" id="{D100C0D2-373F-41F9-8D02-0ECFBB1B8F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42F490-CE91-4D21-94C6-F55504CD1A2A}"/>
              </a:ext>
            </a:extLst>
          </p:cNvPr>
          <p:cNvSpPr>
            <a:spLocks noGrp="1"/>
          </p:cNvSpPr>
          <p:nvPr>
            <p:ph type="sldNum" sz="quarter" idx="12"/>
          </p:nvPr>
        </p:nvSpPr>
        <p:spPr/>
        <p:txBody>
          <a:bodyPr/>
          <a:lstStyle>
            <a:lvl1pPr>
              <a:defRPr smtClean="0"/>
            </a:lvl1pPr>
          </a:lstStyle>
          <a:p>
            <a:pPr>
              <a:defRPr/>
            </a:pPr>
            <a:fld id="{DE7442E7-528E-40EF-B1AE-6E7D62B0829A}" type="slidenum">
              <a:rPr lang="en-US" altLang="de-DE"/>
              <a:pPr>
                <a:defRPr/>
              </a:pPr>
              <a:t>‹Nr.›</a:t>
            </a:fld>
            <a:endParaRPr lang="en-US" altLang="de-DE"/>
          </a:p>
        </p:txBody>
      </p:sp>
    </p:spTree>
    <p:extLst>
      <p:ext uri="{BB962C8B-B14F-4D97-AF65-F5344CB8AC3E}">
        <p14:creationId xmlns:p14="http://schemas.microsoft.com/office/powerpoint/2010/main" val="34760395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457200" y="1673352"/>
            <a:ext cx="4038600" cy="4503899"/>
          </a:xfrm>
        </p:spPr>
        <p:txBody>
          <a:bodyPr/>
          <a:lstStyle>
            <a:lvl1pPr>
              <a:buClrTx/>
              <a:defRPr sz="2400">
                <a:solidFill>
                  <a:srgbClr val="292934"/>
                </a:solidFill>
              </a:defRPr>
            </a:lvl1pPr>
            <a:lvl2pPr>
              <a:buClrTx/>
              <a:defRPr sz="2000">
                <a:solidFill>
                  <a:srgbClr val="292934"/>
                </a:solidFill>
              </a:defRPr>
            </a:lvl2pPr>
            <a:lvl3pPr>
              <a:buClrTx/>
              <a:defRPr sz="1800">
                <a:solidFill>
                  <a:srgbClr val="292934"/>
                </a:solidFill>
              </a:defRPr>
            </a:lvl3pPr>
            <a:lvl4pPr>
              <a:buClrTx/>
              <a:defRPr sz="1800">
                <a:solidFill>
                  <a:srgbClr val="292934"/>
                </a:solidFill>
              </a:defRPr>
            </a:lvl4pPr>
            <a:lvl5pPr>
              <a:buClrTx/>
              <a:defRPr sz="1800">
                <a:solidFill>
                  <a:srgbClr val="292934"/>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p:txBody>
      </p:sp>
      <p:sp>
        <p:nvSpPr>
          <p:cNvPr id="4" name="Content Placeholder 3"/>
          <p:cNvSpPr>
            <a:spLocks noGrp="1"/>
          </p:cNvSpPr>
          <p:nvPr>
            <p:ph sz="half" idx="2"/>
          </p:nvPr>
        </p:nvSpPr>
        <p:spPr>
          <a:xfrm>
            <a:off x="4648200" y="1673352"/>
            <a:ext cx="4038600" cy="4503899"/>
          </a:xfrm>
        </p:spPr>
        <p:txBody>
          <a:bodyPr/>
          <a:lstStyle>
            <a:lvl1pPr>
              <a:buClrTx/>
              <a:defRPr sz="2400">
                <a:solidFill>
                  <a:srgbClr val="292934"/>
                </a:solidFill>
              </a:defRPr>
            </a:lvl1pPr>
            <a:lvl2pPr>
              <a:buClrTx/>
              <a:defRPr sz="1800">
                <a:solidFill>
                  <a:srgbClr val="292934"/>
                </a:solidFill>
              </a:defRPr>
            </a:lvl2pPr>
            <a:lvl3pPr>
              <a:buClrTx/>
              <a:defRPr sz="1800">
                <a:solidFill>
                  <a:srgbClr val="292934"/>
                </a:solidFill>
              </a:defRPr>
            </a:lvl3pPr>
            <a:lvl4pPr>
              <a:buClrTx/>
              <a:defRPr sz="1800">
                <a:solidFill>
                  <a:srgbClr val="292934"/>
                </a:solidFill>
              </a:defRPr>
            </a:lvl4pPr>
            <a:lvl5pPr>
              <a:buClrTx/>
              <a:defRPr sz="1800">
                <a:solidFill>
                  <a:srgbClr val="292934"/>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p:txBody>
      </p:sp>
      <p:sp>
        <p:nvSpPr>
          <p:cNvPr id="5" name="Date Placeholder 3">
            <a:extLst>
              <a:ext uri="{FF2B5EF4-FFF2-40B4-BE49-F238E27FC236}">
                <a16:creationId xmlns:a16="http://schemas.microsoft.com/office/drawing/2014/main" id="{AEB9B29E-ADF8-4F04-8A0A-43111F75B2FA}"/>
              </a:ext>
            </a:extLst>
          </p:cNvPr>
          <p:cNvSpPr>
            <a:spLocks noGrp="1"/>
          </p:cNvSpPr>
          <p:nvPr>
            <p:ph type="dt" sz="half" idx="10"/>
          </p:nvPr>
        </p:nvSpPr>
        <p:spPr/>
        <p:txBody>
          <a:bodyPr/>
          <a:lstStyle>
            <a:lvl1pPr>
              <a:defRPr/>
            </a:lvl1pPr>
          </a:lstStyle>
          <a:p>
            <a:pPr>
              <a:defRPr/>
            </a:pPr>
            <a:fld id="{E9DA6063-4E6F-4488-880D-46960E9F5F92}" type="datetime2">
              <a:rPr lang="en-US" altLang="de-DE"/>
              <a:pPr>
                <a:defRPr/>
              </a:pPr>
              <a:t>Friday, December 31, 2021</a:t>
            </a:fld>
            <a:endParaRPr lang="en-US" altLang="de-DE"/>
          </a:p>
        </p:txBody>
      </p:sp>
      <p:sp>
        <p:nvSpPr>
          <p:cNvPr id="6" name="Footer Placeholder 4">
            <a:extLst>
              <a:ext uri="{FF2B5EF4-FFF2-40B4-BE49-F238E27FC236}">
                <a16:creationId xmlns:a16="http://schemas.microsoft.com/office/drawing/2014/main" id="{475A408C-61F9-4F93-BB8A-46CDFFBE36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2CA7CD-2526-4624-B5B4-1963C0FB96C5}"/>
              </a:ext>
            </a:extLst>
          </p:cNvPr>
          <p:cNvSpPr>
            <a:spLocks noGrp="1"/>
          </p:cNvSpPr>
          <p:nvPr>
            <p:ph type="sldNum" sz="quarter" idx="12"/>
          </p:nvPr>
        </p:nvSpPr>
        <p:spPr/>
        <p:txBody>
          <a:bodyPr/>
          <a:lstStyle>
            <a:lvl1pPr>
              <a:defRPr/>
            </a:lvl1pPr>
          </a:lstStyle>
          <a:p>
            <a:pPr>
              <a:defRPr/>
            </a:pPr>
            <a:fld id="{CAF02FD7-6606-4B82-AF7E-426DC0B6EF17}" type="slidenum">
              <a:rPr lang="en-US" altLang="de-DE"/>
              <a:pPr>
                <a:defRPr/>
              </a:pPr>
              <a:t>‹Nr.›</a:t>
            </a:fld>
            <a:endParaRPr lang="en-US" altLang="de-DE"/>
          </a:p>
        </p:txBody>
      </p:sp>
    </p:spTree>
    <p:extLst>
      <p:ext uri="{BB962C8B-B14F-4D97-AF65-F5344CB8AC3E}">
        <p14:creationId xmlns:p14="http://schemas.microsoft.com/office/powerpoint/2010/main" val="379463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cxnSp>
        <p:nvCxnSpPr>
          <p:cNvPr id="7" name="Straight Connector 10">
            <a:extLst>
              <a:ext uri="{FF2B5EF4-FFF2-40B4-BE49-F238E27FC236}">
                <a16:creationId xmlns:a16="http://schemas.microsoft.com/office/drawing/2014/main" id="{CE034B91-8F08-4EA9-B89B-820786E45D9B}"/>
              </a:ext>
            </a:extLst>
          </p:cNvPr>
          <p:cNvCxnSpPr/>
          <p:nvPr/>
        </p:nvCxnSpPr>
        <p:spPr>
          <a:xfrm rot="5400000">
            <a:off x="2218531" y="4045744"/>
            <a:ext cx="4708525" cy="1588"/>
          </a:xfrm>
          <a:prstGeom prst="line">
            <a:avLst/>
          </a:prstGeom>
          <a:ln w="19050">
            <a:solidFill>
              <a:srgbClr val="2929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1">
                <a:solidFill>
                  <a:srgbClr val="2929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457200" y="2438400"/>
            <a:ext cx="3931920" cy="3748473"/>
          </a:xfrm>
        </p:spPr>
        <p:txBody>
          <a:bodyPr/>
          <a:lstStyle>
            <a:lvl1pPr>
              <a:buClrTx/>
              <a:defRPr sz="2000"/>
            </a:lvl1pPr>
            <a:lvl2pPr>
              <a:buClrTx/>
              <a:defRPr sz="1800"/>
            </a:lvl2pPr>
            <a:lvl3pPr>
              <a:buClrTx/>
              <a:defRPr sz="1600"/>
            </a:lvl3pPr>
            <a:lvl4pPr>
              <a:buClrTx/>
              <a:defRPr sz="1600"/>
            </a:lvl4pPr>
            <a:lvl5pPr>
              <a:buClrTx/>
              <a:defRPr sz="1600"/>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de-DE" sz="2000" b="1" kern="1200" dirty="0" smtClean="0">
                <a:solidFill>
                  <a:srgbClr val="292934"/>
                </a:solidFill>
                <a:latin typeface="Calibri"/>
                <a:ea typeface="+mn-ea"/>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754880" y="2438400"/>
            <a:ext cx="3931920" cy="3748473"/>
          </a:xfrm>
        </p:spPr>
        <p:txBody>
          <a:bodyPr/>
          <a:lstStyle>
            <a:lvl1pPr>
              <a:buClrTx/>
              <a:defRPr sz="2000"/>
            </a:lvl1pPr>
            <a:lvl2pPr>
              <a:buClrTx/>
              <a:defRPr sz="1800"/>
            </a:lvl2pPr>
            <a:lvl3pPr>
              <a:buClrTx/>
              <a:defRPr sz="1600"/>
            </a:lvl3pPr>
            <a:lvl4pPr>
              <a:buClrTx/>
              <a:defRPr sz="1600"/>
            </a:lvl4pPr>
            <a:lvl5pPr>
              <a:buClrTx/>
              <a:defRPr sz="1600"/>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p:txBody>
      </p:sp>
      <p:sp>
        <p:nvSpPr>
          <p:cNvPr id="8" name="Date Placeholder 6">
            <a:extLst>
              <a:ext uri="{FF2B5EF4-FFF2-40B4-BE49-F238E27FC236}">
                <a16:creationId xmlns:a16="http://schemas.microsoft.com/office/drawing/2014/main" id="{3908B43C-E78E-410F-81EC-A240B29057D7}"/>
              </a:ext>
            </a:extLst>
          </p:cNvPr>
          <p:cNvSpPr>
            <a:spLocks noGrp="1"/>
          </p:cNvSpPr>
          <p:nvPr>
            <p:ph type="dt" sz="half" idx="10"/>
          </p:nvPr>
        </p:nvSpPr>
        <p:spPr/>
        <p:txBody>
          <a:bodyPr/>
          <a:lstStyle>
            <a:lvl1pPr>
              <a:defRPr smtClean="0"/>
            </a:lvl1pPr>
          </a:lstStyle>
          <a:p>
            <a:pPr>
              <a:defRPr/>
            </a:pPr>
            <a:fld id="{18D38B87-AF80-439A-9C65-092894A261D1}" type="datetime2">
              <a:rPr lang="en-US" altLang="de-DE"/>
              <a:pPr>
                <a:defRPr/>
              </a:pPr>
              <a:t>Friday, December 31, 2021</a:t>
            </a:fld>
            <a:endParaRPr lang="en-US" altLang="de-DE"/>
          </a:p>
        </p:txBody>
      </p:sp>
      <p:sp>
        <p:nvSpPr>
          <p:cNvPr id="9" name="Footer Placeholder 7">
            <a:extLst>
              <a:ext uri="{FF2B5EF4-FFF2-40B4-BE49-F238E27FC236}">
                <a16:creationId xmlns:a16="http://schemas.microsoft.com/office/drawing/2014/main" id="{E64EA057-84ED-43B2-9EF1-8C79625A4E5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00353C2B-92D7-4459-9727-7A58144A980B}"/>
              </a:ext>
            </a:extLst>
          </p:cNvPr>
          <p:cNvSpPr>
            <a:spLocks noGrp="1"/>
          </p:cNvSpPr>
          <p:nvPr>
            <p:ph type="sldNum" sz="quarter" idx="12"/>
          </p:nvPr>
        </p:nvSpPr>
        <p:spPr/>
        <p:txBody>
          <a:bodyPr/>
          <a:lstStyle>
            <a:lvl1pPr>
              <a:defRPr smtClean="0"/>
            </a:lvl1pPr>
          </a:lstStyle>
          <a:p>
            <a:pPr>
              <a:defRPr/>
            </a:pPr>
            <a:fld id="{9A2017B3-FE42-4C5D-8A22-CDBA9FE8C894}" type="slidenum">
              <a:rPr lang="en-US" altLang="de-DE"/>
              <a:pPr>
                <a:defRPr/>
              </a:pPr>
              <a:t>‹Nr.›</a:t>
            </a:fld>
            <a:endParaRPr lang="en-US" altLang="de-DE"/>
          </a:p>
        </p:txBody>
      </p:sp>
    </p:spTree>
    <p:extLst>
      <p:ext uri="{BB962C8B-B14F-4D97-AF65-F5344CB8AC3E}">
        <p14:creationId xmlns:p14="http://schemas.microsoft.com/office/powerpoint/2010/main" val="257190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3">
            <a:extLst>
              <a:ext uri="{FF2B5EF4-FFF2-40B4-BE49-F238E27FC236}">
                <a16:creationId xmlns:a16="http://schemas.microsoft.com/office/drawing/2014/main" id="{30EC03C1-F330-4F76-9403-223DA57EDF69}"/>
              </a:ext>
            </a:extLst>
          </p:cNvPr>
          <p:cNvSpPr>
            <a:spLocks noGrp="1"/>
          </p:cNvSpPr>
          <p:nvPr>
            <p:ph type="dt" sz="half" idx="10"/>
          </p:nvPr>
        </p:nvSpPr>
        <p:spPr/>
        <p:txBody>
          <a:bodyPr/>
          <a:lstStyle>
            <a:lvl1pPr>
              <a:defRPr/>
            </a:lvl1pPr>
          </a:lstStyle>
          <a:p>
            <a:pPr>
              <a:defRPr/>
            </a:pPr>
            <a:fld id="{7587256A-05AC-4FDB-831B-3A3986B01727}" type="datetime2">
              <a:rPr lang="en-US" altLang="de-DE"/>
              <a:pPr>
                <a:defRPr/>
              </a:pPr>
              <a:t>Friday, December 31, 2021</a:t>
            </a:fld>
            <a:endParaRPr lang="en-US" altLang="de-DE"/>
          </a:p>
        </p:txBody>
      </p:sp>
      <p:sp>
        <p:nvSpPr>
          <p:cNvPr id="4" name="Footer Placeholder 4">
            <a:extLst>
              <a:ext uri="{FF2B5EF4-FFF2-40B4-BE49-F238E27FC236}">
                <a16:creationId xmlns:a16="http://schemas.microsoft.com/office/drawing/2014/main" id="{FCA7C1EC-5A53-4FA9-B39C-D8305D015CA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BAD8C7E-2741-4F99-B45E-11982126C6C7}"/>
              </a:ext>
            </a:extLst>
          </p:cNvPr>
          <p:cNvSpPr>
            <a:spLocks noGrp="1"/>
          </p:cNvSpPr>
          <p:nvPr>
            <p:ph type="sldNum" sz="quarter" idx="12"/>
          </p:nvPr>
        </p:nvSpPr>
        <p:spPr/>
        <p:txBody>
          <a:bodyPr/>
          <a:lstStyle>
            <a:lvl1pPr>
              <a:defRPr/>
            </a:lvl1pPr>
          </a:lstStyle>
          <a:p>
            <a:pPr>
              <a:defRPr/>
            </a:pPr>
            <a:fld id="{176E2FD3-F591-494C-B8D6-E133A7CEB58C}" type="slidenum">
              <a:rPr lang="en-US" altLang="de-DE"/>
              <a:pPr>
                <a:defRPr/>
              </a:pPr>
              <a:t>‹Nr.›</a:t>
            </a:fld>
            <a:endParaRPr lang="en-US" altLang="de-DE"/>
          </a:p>
        </p:txBody>
      </p:sp>
    </p:spTree>
    <p:extLst>
      <p:ext uri="{BB962C8B-B14F-4D97-AF65-F5344CB8AC3E}">
        <p14:creationId xmlns:p14="http://schemas.microsoft.com/office/powerpoint/2010/main" val="234902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A46A18-BD52-4C37-98FA-4000CB317E08}"/>
              </a:ext>
            </a:extLst>
          </p:cNvPr>
          <p:cNvSpPr>
            <a:spLocks noGrp="1"/>
          </p:cNvSpPr>
          <p:nvPr>
            <p:ph type="dt" sz="half" idx="10"/>
          </p:nvPr>
        </p:nvSpPr>
        <p:spPr/>
        <p:txBody>
          <a:bodyPr/>
          <a:lstStyle>
            <a:lvl1pPr>
              <a:defRPr/>
            </a:lvl1pPr>
          </a:lstStyle>
          <a:p>
            <a:pPr>
              <a:defRPr/>
            </a:pPr>
            <a:fld id="{01D5FC99-E162-4B62-8CED-764B85D0F517}" type="datetime2">
              <a:rPr lang="en-US" altLang="de-DE"/>
              <a:pPr>
                <a:defRPr/>
              </a:pPr>
              <a:t>Friday, December 31, 2021</a:t>
            </a:fld>
            <a:endParaRPr lang="en-US" altLang="de-DE"/>
          </a:p>
        </p:txBody>
      </p:sp>
      <p:sp>
        <p:nvSpPr>
          <p:cNvPr id="3" name="Footer Placeholder 4">
            <a:extLst>
              <a:ext uri="{FF2B5EF4-FFF2-40B4-BE49-F238E27FC236}">
                <a16:creationId xmlns:a16="http://schemas.microsoft.com/office/drawing/2014/main" id="{FD1EF923-5471-4893-9B64-D0DA5E5DF7A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117B8E2-13F5-4877-8B48-78B8138815CF}"/>
              </a:ext>
            </a:extLst>
          </p:cNvPr>
          <p:cNvSpPr>
            <a:spLocks noGrp="1"/>
          </p:cNvSpPr>
          <p:nvPr>
            <p:ph type="sldNum" sz="quarter" idx="12"/>
          </p:nvPr>
        </p:nvSpPr>
        <p:spPr/>
        <p:txBody>
          <a:bodyPr/>
          <a:lstStyle>
            <a:lvl1pPr>
              <a:defRPr/>
            </a:lvl1pPr>
          </a:lstStyle>
          <a:p>
            <a:pPr>
              <a:defRPr/>
            </a:pPr>
            <a:fld id="{74242473-4816-4F78-870C-2BE9B8F6E859}" type="slidenum">
              <a:rPr lang="en-US" altLang="de-DE"/>
              <a:pPr>
                <a:defRPr/>
              </a:pPr>
              <a:t>‹Nr.›</a:t>
            </a:fld>
            <a:endParaRPr lang="en-US" altLang="de-DE"/>
          </a:p>
        </p:txBody>
      </p:sp>
    </p:spTree>
    <p:extLst>
      <p:ext uri="{BB962C8B-B14F-4D97-AF65-F5344CB8AC3E}">
        <p14:creationId xmlns:p14="http://schemas.microsoft.com/office/powerpoint/2010/main" val="160809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cxnSp>
        <p:nvCxnSpPr>
          <p:cNvPr id="5" name="Straight Connector 8">
            <a:extLst>
              <a:ext uri="{FF2B5EF4-FFF2-40B4-BE49-F238E27FC236}">
                <a16:creationId xmlns:a16="http://schemas.microsoft.com/office/drawing/2014/main" id="{F9E1DEAA-792A-4A25-B049-059C1589402B}"/>
              </a:ext>
            </a:extLst>
          </p:cNvPr>
          <p:cNvCxnSpPr/>
          <p:nvPr/>
        </p:nvCxnSpPr>
        <p:spPr>
          <a:xfrm rot="5400000">
            <a:off x="-13494" y="3580607"/>
            <a:ext cx="5578475" cy="1588"/>
          </a:xfrm>
          <a:prstGeom prst="line">
            <a:avLst/>
          </a:prstGeom>
          <a:ln w="19050">
            <a:solidFill>
              <a:srgbClr val="2929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2971800" y="792080"/>
            <a:ext cx="5715000" cy="5404415"/>
          </a:xfrm>
        </p:spPr>
        <p:txBody>
          <a:bodyPr/>
          <a:lstStyle>
            <a:lvl1pPr>
              <a:buClr>
                <a:srgbClr val="006699"/>
              </a:buClr>
              <a:defRPr sz="2400"/>
            </a:lvl1pPr>
            <a:lvl2pPr>
              <a:buClr>
                <a:srgbClr val="006699"/>
              </a:buClr>
              <a:defRPr sz="2000"/>
            </a:lvl2pPr>
            <a:lvl3pPr>
              <a:buClr>
                <a:srgbClr val="006699"/>
              </a:buClr>
              <a:defRPr sz="1800"/>
            </a:lvl3pPr>
            <a:lvl4pPr>
              <a:buClr>
                <a:srgbClr val="006699"/>
              </a:buClr>
              <a:defRPr sz="2000"/>
            </a:lvl4pPr>
            <a:lvl5pPr>
              <a:buClr>
                <a:srgbClr val="006699"/>
              </a:buCl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p:txBody>
      </p:sp>
      <p:sp>
        <p:nvSpPr>
          <p:cNvPr id="4" name="Text Placeholder 3"/>
          <p:cNvSpPr>
            <a:spLocks noGrp="1"/>
          </p:cNvSpPr>
          <p:nvPr>
            <p:ph type="body" sz="half" idx="2"/>
          </p:nvPr>
        </p:nvSpPr>
        <p:spPr>
          <a:xfrm>
            <a:off x="457201" y="2130552"/>
            <a:ext cx="2139696" cy="40659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Date Placeholder 4">
            <a:extLst>
              <a:ext uri="{FF2B5EF4-FFF2-40B4-BE49-F238E27FC236}">
                <a16:creationId xmlns:a16="http://schemas.microsoft.com/office/drawing/2014/main" id="{37276824-E7D9-4FD1-86B1-25EA3E2C0847}"/>
              </a:ext>
            </a:extLst>
          </p:cNvPr>
          <p:cNvSpPr>
            <a:spLocks noGrp="1"/>
          </p:cNvSpPr>
          <p:nvPr>
            <p:ph type="dt" sz="half" idx="10"/>
          </p:nvPr>
        </p:nvSpPr>
        <p:spPr/>
        <p:txBody>
          <a:bodyPr/>
          <a:lstStyle>
            <a:lvl1pPr>
              <a:defRPr smtClean="0"/>
            </a:lvl1pPr>
          </a:lstStyle>
          <a:p>
            <a:pPr>
              <a:defRPr/>
            </a:pPr>
            <a:fld id="{5B84C66E-9A80-4606-8696-55941C1461B8}" type="datetime2">
              <a:rPr lang="en-US" altLang="de-DE"/>
              <a:pPr>
                <a:defRPr/>
              </a:pPr>
              <a:t>Friday, December 31, 2021</a:t>
            </a:fld>
            <a:endParaRPr lang="en-US" altLang="de-DE"/>
          </a:p>
        </p:txBody>
      </p:sp>
      <p:sp>
        <p:nvSpPr>
          <p:cNvPr id="7" name="Footer Placeholder 5">
            <a:extLst>
              <a:ext uri="{FF2B5EF4-FFF2-40B4-BE49-F238E27FC236}">
                <a16:creationId xmlns:a16="http://schemas.microsoft.com/office/drawing/2014/main" id="{1D350568-3350-4F98-9AE1-2068454DF22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C6A0C66B-C079-4560-8266-65BA2B6E8022}"/>
              </a:ext>
            </a:extLst>
          </p:cNvPr>
          <p:cNvSpPr>
            <a:spLocks noGrp="1"/>
          </p:cNvSpPr>
          <p:nvPr>
            <p:ph type="sldNum" sz="quarter" idx="12"/>
          </p:nvPr>
        </p:nvSpPr>
        <p:spPr/>
        <p:txBody>
          <a:bodyPr/>
          <a:lstStyle>
            <a:lvl1pPr>
              <a:defRPr smtClean="0"/>
            </a:lvl1pPr>
          </a:lstStyle>
          <a:p>
            <a:pPr>
              <a:defRPr/>
            </a:pPr>
            <a:fld id="{A219BA76-64DD-47C1-BAE5-DABBFD87CAF5}" type="slidenum">
              <a:rPr lang="en-US" altLang="de-DE"/>
              <a:pPr>
                <a:defRPr/>
              </a:pPr>
              <a:t>‹Nr.›</a:t>
            </a:fld>
            <a:endParaRPr lang="en-US" altLang="de-DE"/>
          </a:p>
        </p:txBody>
      </p:sp>
    </p:spTree>
    <p:extLst>
      <p:ext uri="{BB962C8B-B14F-4D97-AF65-F5344CB8AC3E}">
        <p14:creationId xmlns:p14="http://schemas.microsoft.com/office/powerpoint/2010/main" val="217180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486137"/>
            <a:ext cx="2142680" cy="1264920"/>
          </a:xfrm>
        </p:spPr>
        <p:txBody>
          <a:bodyPr anchor="b"/>
          <a:lstStyle>
            <a:lvl1pPr algn="l">
              <a:defRPr sz="2400" b="0"/>
            </a:lvl1pPr>
          </a:lstStyle>
          <a:p>
            <a:r>
              <a:rPr lang="de-DE"/>
              <a:t>Mastertitelformat bearbeiten</a:t>
            </a:r>
            <a:endParaRPr lang="en-US" dirty="0"/>
          </a:p>
        </p:txBody>
      </p:sp>
      <p:sp>
        <p:nvSpPr>
          <p:cNvPr id="3" name="Picture Placeholder 2"/>
          <p:cNvSpPr>
            <a:spLocks noGrp="1"/>
          </p:cNvSpPr>
          <p:nvPr>
            <p:ph type="pic" idx="1"/>
          </p:nvPr>
        </p:nvSpPr>
        <p:spPr>
          <a:xfrm>
            <a:off x="2858610" y="486137"/>
            <a:ext cx="5904390" cy="5671871"/>
          </a:xfrm>
          <a:solidFill>
            <a:srgbClr val="FFCCCC"/>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t>Bild auf Platzhalter ziehen oder durch Klicken auf Symbol hinzufügen</a:t>
            </a:r>
            <a:endParaRPr lang="en-US" noProof="0" dirty="0"/>
          </a:p>
        </p:txBody>
      </p:sp>
      <p:sp>
        <p:nvSpPr>
          <p:cNvPr id="4" name="Text Placeholder 3"/>
          <p:cNvSpPr>
            <a:spLocks noGrp="1"/>
          </p:cNvSpPr>
          <p:nvPr>
            <p:ph type="body" sz="half" idx="2"/>
          </p:nvPr>
        </p:nvSpPr>
        <p:spPr>
          <a:xfrm>
            <a:off x="457200" y="1827255"/>
            <a:ext cx="2139696" cy="439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3">
            <a:extLst>
              <a:ext uri="{FF2B5EF4-FFF2-40B4-BE49-F238E27FC236}">
                <a16:creationId xmlns:a16="http://schemas.microsoft.com/office/drawing/2014/main" id="{E61FB7CD-9A8B-406C-A34E-08485D8BE424}"/>
              </a:ext>
            </a:extLst>
          </p:cNvPr>
          <p:cNvSpPr>
            <a:spLocks noGrp="1"/>
          </p:cNvSpPr>
          <p:nvPr>
            <p:ph type="dt" sz="half" idx="10"/>
          </p:nvPr>
        </p:nvSpPr>
        <p:spPr/>
        <p:txBody>
          <a:bodyPr/>
          <a:lstStyle>
            <a:lvl1pPr>
              <a:defRPr/>
            </a:lvl1pPr>
          </a:lstStyle>
          <a:p>
            <a:pPr>
              <a:defRPr/>
            </a:pPr>
            <a:fld id="{ABC341F7-1BA0-4C88-AB2E-CACCBAD7E110}" type="datetime2">
              <a:rPr lang="en-US" altLang="de-DE"/>
              <a:pPr>
                <a:defRPr/>
              </a:pPr>
              <a:t>Friday, December 31, 2021</a:t>
            </a:fld>
            <a:endParaRPr lang="en-US" altLang="de-DE"/>
          </a:p>
        </p:txBody>
      </p:sp>
      <p:sp>
        <p:nvSpPr>
          <p:cNvPr id="6" name="Footer Placeholder 4">
            <a:extLst>
              <a:ext uri="{FF2B5EF4-FFF2-40B4-BE49-F238E27FC236}">
                <a16:creationId xmlns:a16="http://schemas.microsoft.com/office/drawing/2014/main" id="{5962319D-2D5B-434F-BD0C-1C167D39C7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8D83FA-7DFE-4123-ABB7-A132B2900195}"/>
              </a:ext>
            </a:extLst>
          </p:cNvPr>
          <p:cNvSpPr>
            <a:spLocks noGrp="1"/>
          </p:cNvSpPr>
          <p:nvPr>
            <p:ph type="sldNum" sz="quarter" idx="12"/>
          </p:nvPr>
        </p:nvSpPr>
        <p:spPr/>
        <p:txBody>
          <a:bodyPr/>
          <a:lstStyle>
            <a:lvl1pPr>
              <a:defRPr/>
            </a:lvl1pPr>
          </a:lstStyle>
          <a:p>
            <a:pPr>
              <a:defRPr/>
            </a:pPr>
            <a:fld id="{22BF2715-11CE-4328-8B68-70E3CD0484E9}" type="slidenum">
              <a:rPr lang="en-US" altLang="de-DE"/>
              <a:pPr>
                <a:defRPr/>
              </a:pPr>
              <a:t>‹Nr.›</a:t>
            </a:fld>
            <a:endParaRPr lang="en-US" altLang="de-DE"/>
          </a:p>
        </p:txBody>
      </p:sp>
    </p:spTree>
    <p:extLst>
      <p:ext uri="{BB962C8B-B14F-4D97-AF65-F5344CB8AC3E}">
        <p14:creationId xmlns:p14="http://schemas.microsoft.com/office/powerpoint/2010/main" val="39550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16B2C0-39C8-4CC0-9F8C-17A6F1AAF0EC}"/>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BD2A0BBA-B74B-4C57-9051-9CE6E283DAAD}"/>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1028" name="Text Placeholder 2">
            <a:extLst>
              <a:ext uri="{FF2B5EF4-FFF2-40B4-BE49-F238E27FC236}">
                <a16:creationId xmlns:a16="http://schemas.microsoft.com/office/drawing/2014/main" id="{CB60B769-8E12-4100-9D73-9EB89E0E0231}"/>
              </a:ext>
            </a:extLst>
          </p:cNvPr>
          <p:cNvSpPr>
            <a:spLocks noGrp="1"/>
          </p:cNvSpPr>
          <p:nvPr>
            <p:ph type="body" idx="1"/>
          </p:nvPr>
        </p:nvSpPr>
        <p:spPr bwMode="auto">
          <a:xfrm>
            <a:off x="457200" y="1600200"/>
            <a:ext cx="822960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7" name="Rectangle 6">
            <a:extLst>
              <a:ext uri="{FF2B5EF4-FFF2-40B4-BE49-F238E27FC236}">
                <a16:creationId xmlns:a16="http://schemas.microsoft.com/office/drawing/2014/main" id="{8D278F92-AE01-436A-966F-145AA12F11A5}"/>
              </a:ext>
            </a:extLst>
          </p:cNvPr>
          <p:cNvSpPr/>
          <p:nvPr/>
        </p:nvSpPr>
        <p:spPr>
          <a:xfrm>
            <a:off x="0" y="0"/>
            <a:ext cx="9144000" cy="365125"/>
          </a:xfrm>
          <a:prstGeom prst="rect">
            <a:avLst/>
          </a:prstGeom>
          <a:solidFill>
            <a:srgbClr val="FF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6AA11505-FFEB-442B-B167-13C20579FE57}"/>
              </a:ext>
            </a:extLst>
          </p:cNvPr>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latin typeface="Calibri" panose="020F0502020204030204" pitchFamily="34" charset="0"/>
                <a:cs typeface="Calibri" panose="020F0502020204030204" pitchFamily="34" charset="0"/>
              </a:defRPr>
            </a:lvl1pPr>
          </a:lstStyle>
          <a:p>
            <a:pPr>
              <a:defRPr/>
            </a:pPr>
            <a:fld id="{AEFBF88D-3332-4359-A19C-F4DCA2A6B4E1}" type="datetime2">
              <a:rPr lang="en-US" altLang="de-DE"/>
              <a:pPr>
                <a:defRPr/>
              </a:pPr>
              <a:t>Friday, December 31, 2021</a:t>
            </a:fld>
            <a:endParaRPr lang="en-US" altLang="de-DE"/>
          </a:p>
        </p:txBody>
      </p:sp>
      <p:sp>
        <p:nvSpPr>
          <p:cNvPr id="5" name="Footer Placeholder 4">
            <a:extLst>
              <a:ext uri="{FF2B5EF4-FFF2-40B4-BE49-F238E27FC236}">
                <a16:creationId xmlns:a16="http://schemas.microsoft.com/office/drawing/2014/main" id="{0AB39CAE-5B09-4C79-92EC-E023117A6449}"/>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FFFFFF"/>
                </a:solidFill>
                <a:latin typeface="Calibri"/>
                <a:ea typeface="+mn-ea"/>
                <a:cs typeface="Calibri"/>
              </a:defRPr>
            </a:lvl1pPr>
          </a:lstStyle>
          <a:p>
            <a:pPr>
              <a:defRPr/>
            </a:pPr>
            <a:endParaRPr lang="en-US"/>
          </a:p>
        </p:txBody>
      </p:sp>
      <p:sp>
        <p:nvSpPr>
          <p:cNvPr id="6" name="Slide Number Placeholder 5">
            <a:extLst>
              <a:ext uri="{FF2B5EF4-FFF2-40B4-BE49-F238E27FC236}">
                <a16:creationId xmlns:a16="http://schemas.microsoft.com/office/drawing/2014/main" id="{8605C389-6787-45C2-9EE4-47CB1D8128F6}"/>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smtClean="0">
                <a:solidFill>
                  <a:srgbClr val="FFFFFF"/>
                </a:solidFill>
                <a:latin typeface="Calibri" panose="020F0502020204030204" pitchFamily="34" charset="0"/>
                <a:cs typeface="Calibri" panose="020F0502020204030204" pitchFamily="34" charset="0"/>
              </a:defRPr>
            </a:lvl1pPr>
          </a:lstStyle>
          <a:p>
            <a:pPr>
              <a:defRPr/>
            </a:pPr>
            <a:fld id="{439A0367-864D-47A8-BEA4-022F56CAA81B}" type="slidenum">
              <a:rPr lang="en-US" altLang="de-DE"/>
              <a:pPr>
                <a:defRPr/>
              </a:pPr>
              <a:t>‹Nr.›</a:t>
            </a:fld>
            <a:endParaRPr lang="en-US" altLang="de-DE"/>
          </a:p>
        </p:txBody>
      </p:sp>
      <p:pic>
        <p:nvPicPr>
          <p:cNvPr id="1033" name="Bild 7" descr="KAB-A3-ST.jpg">
            <a:extLst>
              <a:ext uri="{FF2B5EF4-FFF2-40B4-BE49-F238E27FC236}">
                <a16:creationId xmlns:a16="http://schemas.microsoft.com/office/drawing/2014/main" id="{6DCF626A-BAF3-442A-8454-BE78DF75B9AB}"/>
              </a:ext>
            </a:extLst>
          </p:cNvPr>
          <p:cNvPicPr>
            <a:picLocks noChangeAspect="1"/>
          </p:cNvPicPr>
          <p:nvPr/>
        </p:nvPicPr>
        <p:blipFill>
          <a:blip r:embed="rId11" cstate="screen">
            <a:extLst>
              <a:ext uri="{28A0092B-C50C-407E-A947-70E740481C1C}">
                <a14:useLocalDpi xmlns:a14="http://schemas.microsoft.com/office/drawing/2010/main"/>
              </a:ext>
            </a:extLst>
          </a:blip>
          <a:srcRect b="-1347"/>
          <a:stretch>
            <a:fillRect/>
          </a:stretch>
        </p:blipFill>
        <p:spPr bwMode="auto">
          <a:xfrm>
            <a:off x="0" y="6294438"/>
            <a:ext cx="868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Bild 8" descr="Unbenannt-1.jpg">
            <a:extLst>
              <a:ext uri="{FF2B5EF4-FFF2-40B4-BE49-F238E27FC236}">
                <a16:creationId xmlns:a16="http://schemas.microsoft.com/office/drawing/2014/main" id="{4CA15961-9B9B-48D0-B973-8B3C1FC6ABD8}"/>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077200" y="533400"/>
            <a:ext cx="619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8" r:id="rId1"/>
    <p:sldLayoutId id="2147484013" r:id="rId2"/>
    <p:sldLayoutId id="2147484019" r:id="rId3"/>
    <p:sldLayoutId id="2147484014" r:id="rId4"/>
    <p:sldLayoutId id="2147484020" r:id="rId5"/>
    <p:sldLayoutId id="2147484015" r:id="rId6"/>
    <p:sldLayoutId id="2147484016" r:id="rId7"/>
    <p:sldLayoutId id="2147484021" r:id="rId8"/>
    <p:sldLayoutId id="2147484017" r:id="rId9"/>
  </p:sldLayoutIdLst>
  <p:hf sldNum="0" hdr="0" ftr="0" dt="0"/>
  <p:txStyles>
    <p:titleStyle>
      <a:lvl1pPr algn="l" rtl="0" eaLnBrk="0" fontAlgn="base" hangingPunct="0">
        <a:spcBef>
          <a:spcPct val="0"/>
        </a:spcBef>
        <a:spcAft>
          <a:spcPct val="0"/>
        </a:spcAft>
        <a:defRPr sz="4000" kern="1200" spc="-100">
          <a:solidFill>
            <a:srgbClr val="FF3366"/>
          </a:solidFill>
          <a:latin typeface="Calibri"/>
          <a:ea typeface="MS PGothic" panose="020B0600070205080204" pitchFamily="34" charset="-128"/>
          <a:cs typeface="Calibri"/>
        </a:defRPr>
      </a:lvl1pPr>
      <a:lvl2pPr algn="l" rtl="0" eaLnBrk="0" fontAlgn="base" hangingPunct="0">
        <a:spcBef>
          <a:spcPct val="0"/>
        </a:spcBef>
        <a:spcAft>
          <a:spcPct val="0"/>
        </a:spcAft>
        <a:defRPr sz="4000">
          <a:solidFill>
            <a:srgbClr val="FF3366"/>
          </a:solidFill>
          <a:latin typeface="Calibri" charset="0"/>
          <a:ea typeface="MS PGothic" panose="020B0600070205080204" pitchFamily="34" charset="-128"/>
          <a:cs typeface="Calibri" panose="020F0502020204030204" pitchFamily="34" charset="0"/>
        </a:defRPr>
      </a:lvl2pPr>
      <a:lvl3pPr algn="l" rtl="0" eaLnBrk="0" fontAlgn="base" hangingPunct="0">
        <a:spcBef>
          <a:spcPct val="0"/>
        </a:spcBef>
        <a:spcAft>
          <a:spcPct val="0"/>
        </a:spcAft>
        <a:defRPr sz="4000">
          <a:solidFill>
            <a:srgbClr val="FF3366"/>
          </a:solidFill>
          <a:latin typeface="Calibri" charset="0"/>
          <a:ea typeface="MS PGothic" panose="020B0600070205080204" pitchFamily="34" charset="-128"/>
          <a:cs typeface="Calibri" panose="020F0502020204030204" pitchFamily="34" charset="0"/>
        </a:defRPr>
      </a:lvl3pPr>
      <a:lvl4pPr algn="l" rtl="0" eaLnBrk="0" fontAlgn="base" hangingPunct="0">
        <a:spcBef>
          <a:spcPct val="0"/>
        </a:spcBef>
        <a:spcAft>
          <a:spcPct val="0"/>
        </a:spcAft>
        <a:defRPr sz="4000">
          <a:solidFill>
            <a:srgbClr val="FF3366"/>
          </a:solidFill>
          <a:latin typeface="Calibri" charset="0"/>
          <a:ea typeface="MS PGothic" panose="020B0600070205080204" pitchFamily="34" charset="-128"/>
          <a:cs typeface="Calibri" panose="020F0502020204030204" pitchFamily="34" charset="0"/>
        </a:defRPr>
      </a:lvl4pPr>
      <a:lvl5pPr algn="l" rtl="0" eaLnBrk="0" fontAlgn="base" hangingPunct="0">
        <a:spcBef>
          <a:spcPct val="0"/>
        </a:spcBef>
        <a:spcAft>
          <a:spcPct val="0"/>
        </a:spcAft>
        <a:defRPr sz="4000">
          <a:solidFill>
            <a:srgbClr val="FF3366"/>
          </a:solidFill>
          <a:latin typeface="Calibri" charset="0"/>
          <a:ea typeface="MS PGothic" panose="020B0600070205080204" pitchFamily="34" charset="-128"/>
          <a:cs typeface="Calibri" panose="020F0502020204030204" pitchFamily="34" charset="0"/>
        </a:defRPr>
      </a:lvl5pPr>
      <a:lvl6pPr marL="457200" algn="l" rtl="0" eaLnBrk="1" fontAlgn="base" hangingPunct="1">
        <a:spcBef>
          <a:spcPct val="0"/>
        </a:spcBef>
        <a:spcAft>
          <a:spcPct val="0"/>
        </a:spcAft>
        <a:defRPr sz="4000">
          <a:solidFill>
            <a:srgbClr val="FF3366"/>
          </a:solidFill>
          <a:latin typeface="Calibri" charset="0"/>
          <a:ea typeface="ＭＳ Ｐゴシック" charset="0"/>
        </a:defRPr>
      </a:lvl6pPr>
      <a:lvl7pPr marL="914400" algn="l" rtl="0" eaLnBrk="1" fontAlgn="base" hangingPunct="1">
        <a:spcBef>
          <a:spcPct val="0"/>
        </a:spcBef>
        <a:spcAft>
          <a:spcPct val="0"/>
        </a:spcAft>
        <a:defRPr sz="4000">
          <a:solidFill>
            <a:srgbClr val="FF3366"/>
          </a:solidFill>
          <a:latin typeface="Calibri" charset="0"/>
          <a:ea typeface="ＭＳ Ｐゴシック" charset="0"/>
        </a:defRPr>
      </a:lvl7pPr>
      <a:lvl8pPr marL="1371600" algn="l" rtl="0" eaLnBrk="1" fontAlgn="base" hangingPunct="1">
        <a:spcBef>
          <a:spcPct val="0"/>
        </a:spcBef>
        <a:spcAft>
          <a:spcPct val="0"/>
        </a:spcAft>
        <a:defRPr sz="4000">
          <a:solidFill>
            <a:srgbClr val="FF3366"/>
          </a:solidFill>
          <a:latin typeface="Calibri" charset="0"/>
          <a:ea typeface="ＭＳ Ｐゴシック" charset="0"/>
        </a:defRPr>
      </a:lvl8pPr>
      <a:lvl9pPr marL="1828800" algn="l" rtl="0" eaLnBrk="1" fontAlgn="base" hangingPunct="1">
        <a:spcBef>
          <a:spcPct val="0"/>
        </a:spcBef>
        <a:spcAft>
          <a:spcPct val="0"/>
        </a:spcAft>
        <a:defRPr sz="4000">
          <a:solidFill>
            <a:srgbClr val="FF3366"/>
          </a:solidFill>
          <a:latin typeface="Calibri" charset="0"/>
          <a:ea typeface="ＭＳ Ｐゴシック" charset="0"/>
        </a:defRPr>
      </a:lvl9pPr>
    </p:titleStyle>
    <p:bodyStyle>
      <a:lvl1pPr marL="182563" indent="-182563" algn="l" rtl="0" eaLnBrk="0" fontAlgn="base" hangingPunct="0">
        <a:spcBef>
          <a:spcPct val="20000"/>
        </a:spcBef>
        <a:spcAft>
          <a:spcPct val="0"/>
        </a:spcAft>
        <a:buSzPct val="85000"/>
        <a:buFont typeface="Arial" panose="020B0604020202020204" pitchFamily="34" charset="0"/>
        <a:buChar char="•"/>
        <a:defRPr sz="2400" kern="1200">
          <a:solidFill>
            <a:schemeClr val="tx1"/>
          </a:solidFill>
          <a:latin typeface="Calibri"/>
          <a:ea typeface="MS PGothic" panose="020B0600070205080204" pitchFamily="34" charset="-128"/>
          <a:cs typeface="Calibri"/>
        </a:defRPr>
      </a:lvl1pPr>
      <a:lvl2pPr marL="457200" indent="-182563" algn="l" rtl="0" eaLnBrk="0" fontAlgn="base" hangingPunct="0">
        <a:spcBef>
          <a:spcPct val="20000"/>
        </a:spcBef>
        <a:spcAft>
          <a:spcPct val="0"/>
        </a:spcAft>
        <a:buSzPct val="85000"/>
        <a:buFont typeface="Arial" panose="020B0604020202020204" pitchFamily="34" charset="0"/>
        <a:buChar char="•"/>
        <a:defRPr sz="2000" kern="1200">
          <a:solidFill>
            <a:schemeClr val="tx1"/>
          </a:solidFill>
          <a:latin typeface="Calibri"/>
          <a:ea typeface="MS PGothic" panose="020B0600070205080204" pitchFamily="34" charset="-128"/>
          <a:cs typeface="Calibri"/>
        </a:defRPr>
      </a:lvl2pPr>
      <a:lvl3pPr marL="730250" indent="-182563" algn="l" rtl="0" eaLnBrk="0" fontAlgn="base" hangingPunct="0">
        <a:spcBef>
          <a:spcPct val="20000"/>
        </a:spcBef>
        <a:spcAft>
          <a:spcPct val="0"/>
        </a:spcAft>
        <a:buSzPct val="90000"/>
        <a:buFont typeface="Arial" panose="020B0604020202020204" pitchFamily="34" charset="0"/>
        <a:buChar char="•"/>
        <a:defRPr kern="1200">
          <a:solidFill>
            <a:schemeClr val="tx1"/>
          </a:solidFill>
          <a:latin typeface="Calibri"/>
          <a:ea typeface="MS PGothic" panose="020B0600070205080204" pitchFamily="34" charset="-128"/>
          <a:cs typeface="Calibri"/>
        </a:defRPr>
      </a:lvl3pPr>
      <a:lvl4pPr marL="1004888" indent="-182563" algn="l" rtl="0" eaLnBrk="0" fontAlgn="base" hangingPunct="0">
        <a:spcBef>
          <a:spcPct val="20000"/>
        </a:spcBef>
        <a:spcAft>
          <a:spcPct val="0"/>
        </a:spcAft>
        <a:buFont typeface="Arial" panose="020B0604020202020204" pitchFamily="34" charset="0"/>
        <a:buChar char="•"/>
        <a:defRPr sz="1600" kern="1200">
          <a:solidFill>
            <a:schemeClr val="tx1"/>
          </a:solidFill>
          <a:latin typeface="Calibri"/>
          <a:ea typeface="MS PGothic" panose="020B0600070205080204" pitchFamily="34" charset="-128"/>
          <a:cs typeface="Calibri"/>
        </a:defRPr>
      </a:lvl4pPr>
      <a:lvl5pPr marL="1187450" indent="-136525" algn="l" rtl="0" eaLnBrk="0" fontAlgn="base" hangingPunct="0">
        <a:spcBef>
          <a:spcPct val="20000"/>
        </a:spcBef>
        <a:spcAft>
          <a:spcPct val="0"/>
        </a:spcAft>
        <a:buSzPct val="100000"/>
        <a:buFont typeface="Arial" panose="020B0604020202020204" pitchFamily="34" charset="0"/>
        <a:buChar char="•"/>
        <a:defRPr sz="1400" kern="1200">
          <a:solidFill>
            <a:schemeClr val="tx1"/>
          </a:solidFill>
          <a:latin typeface="Calibri"/>
          <a:ea typeface="MS PGothic" panose="020B0600070205080204" pitchFamily="34" charset="-128"/>
          <a:cs typeface="Calibri"/>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ctrTitle"/>
          </p:nvPr>
        </p:nvSpPr>
        <p:spPr/>
        <p:txBody>
          <a:bodyPr wrap="square" numCol="1" anchorCtr="0" compatLnSpc="1">
            <a:prstTxWarp prst="textNoShape">
              <a:avLst/>
            </a:prstTxWarp>
          </a:bodyPr>
          <a:lstStyle/>
          <a:p>
            <a:pPr algn="ctr" eaLnBrk="1" hangingPunct="1">
              <a:defRPr/>
            </a:pPr>
            <a:r>
              <a:rPr lang="de-DE" altLang="de-DE" sz="3600" cap="none" dirty="0">
                <a:solidFill>
                  <a:schemeClr val="tx1"/>
                </a:solidFill>
                <a:latin typeface="Calibri" panose="020F0502020204030204" pitchFamily="34" charset="0"/>
              </a:rPr>
              <a:t>Für ein christliches Miteinander in der Arbeitswelt</a:t>
            </a:r>
            <a:br>
              <a:rPr lang="de-DE" altLang="de-DE" sz="3600" cap="none" dirty="0">
                <a:latin typeface="Calibri" panose="020F0502020204030204" pitchFamily="34" charset="0"/>
              </a:rPr>
            </a:br>
            <a:r>
              <a:rPr lang="de-DE" altLang="de-DE" sz="3600" b="1" cap="none" dirty="0" err="1">
                <a:latin typeface="Calibri" panose="020F0502020204030204" pitchFamily="34" charset="0"/>
              </a:rPr>
              <a:t>WERTvoll</a:t>
            </a:r>
            <a:r>
              <a:rPr lang="de-DE" altLang="de-DE" sz="3600" b="1" cap="none" dirty="0">
                <a:latin typeface="Calibri" panose="020F0502020204030204" pitchFamily="34" charset="0"/>
              </a:rPr>
              <a:t> arbeiten – </a:t>
            </a:r>
            <a:br>
              <a:rPr lang="de-DE" altLang="de-DE" sz="3600" b="1" cap="none" dirty="0">
                <a:latin typeface="Calibri" panose="020F0502020204030204" pitchFamily="34" charset="0"/>
              </a:rPr>
            </a:br>
            <a:r>
              <a:rPr lang="de-DE" altLang="de-DE" sz="3600" b="1" cap="none" dirty="0">
                <a:latin typeface="Calibri" panose="020F0502020204030204" pitchFamily="34" charset="0"/>
              </a:rPr>
              <a:t>menschenwürdig statt prekär</a:t>
            </a:r>
          </a:p>
        </p:txBody>
      </p:sp>
      <p:sp>
        <p:nvSpPr>
          <p:cNvPr id="6147" name="Untertitel 2">
            <a:extLst>
              <a:ext uri="{FF2B5EF4-FFF2-40B4-BE49-F238E27FC236}">
                <a16:creationId xmlns:a16="http://schemas.microsoft.com/office/drawing/2014/main" id="{109E929C-C5FE-43CE-B276-2503A8D3BFDC}"/>
              </a:ext>
            </a:extLst>
          </p:cNvPr>
          <p:cNvSpPr>
            <a:spLocks noGrp="1"/>
          </p:cNvSpPr>
          <p:nvPr>
            <p:ph type="subTitle" idx="1"/>
          </p:nvPr>
        </p:nvSpPr>
        <p:spPr>
          <a:xfrm>
            <a:off x="685799" y="3727938"/>
            <a:ext cx="6219093" cy="1359877"/>
          </a:xfrm>
        </p:spPr>
        <p:txBody>
          <a:bodyPr/>
          <a:lstStyle/>
          <a:p>
            <a:pPr eaLnBrk="1" hangingPunct="1"/>
            <a:r>
              <a:rPr lang="de-DE" altLang="de-DE" b="1" dirty="0">
                <a:latin typeface="Calibri" panose="020F0502020204030204" pitchFamily="34" charset="0"/>
                <a:cs typeface="Calibri" panose="020F0502020204030204" pitchFamily="34" charset="0"/>
              </a:rPr>
              <a:t>Beschluss</a:t>
            </a:r>
            <a:r>
              <a:rPr lang="de-DE" altLang="de-DE" dirty="0">
                <a:latin typeface="Calibri" panose="020F0502020204030204" pitchFamily="34" charset="0"/>
                <a:cs typeface="Calibri" panose="020F0502020204030204" pitchFamily="34" charset="0"/>
              </a:rPr>
              <a:t> </a:t>
            </a:r>
          </a:p>
          <a:p>
            <a:pPr eaLnBrk="1" hangingPunct="1"/>
            <a:r>
              <a:rPr lang="de-DE" altLang="de-DE" sz="2200" dirty="0">
                <a:latin typeface="Calibri" panose="020F0502020204030204" pitchFamily="34" charset="0"/>
                <a:cs typeface="Calibri" panose="020F0502020204030204" pitchFamily="34" charset="0"/>
              </a:rPr>
              <a:t>der 17. Bundesdelegiertenversammlung der Katholischen Arbeitnehmer-Bewegung Deutschlands 18. – 20. Juni 2021</a:t>
            </a:r>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3315" y="4847981"/>
            <a:ext cx="1473275" cy="12768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Gesellschaftlich notwendige Arbeit schlecht bezahlt…</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1454029" y="1673352"/>
            <a:ext cx="6274127" cy="4503899"/>
          </a:xfrm>
        </p:spPr>
        <p:txBody>
          <a:bodyPr/>
          <a:lstStyle/>
          <a:p>
            <a:pPr marL="0" indent="0">
              <a:buNone/>
            </a:pPr>
            <a:r>
              <a:rPr lang="de-DE" sz="2000" dirty="0"/>
              <a:t>Gerade gesellschaftlich notwendige Arbeit wird </a:t>
            </a:r>
            <a:r>
              <a:rPr lang="de-DE" sz="2000" dirty="0" err="1"/>
              <a:t>häufig</a:t>
            </a:r>
            <a:r>
              <a:rPr lang="de-DE" sz="2000" dirty="0"/>
              <a:t> nicht entsprechend bezahlt. Die Corona-Pandemie hat ein weiteres Mal offengelegt, dass es dabei auch um Arbeit geht, die wir als einzelne und als Gesellschaft dringend brauchen – teils zum </a:t>
            </a:r>
            <a:r>
              <a:rPr lang="de-DE" sz="2000" dirty="0" err="1"/>
              <a:t>Überleben</a:t>
            </a:r>
            <a:r>
              <a:rPr lang="de-DE" sz="2000" dirty="0"/>
              <a:t>.</a:t>
            </a:r>
          </a:p>
          <a:p>
            <a:pPr marL="0" indent="0">
              <a:buNone/>
            </a:pPr>
            <a:r>
              <a:rPr lang="de-DE" sz="2000" dirty="0"/>
              <a:t>Beispiele:</a:t>
            </a:r>
          </a:p>
          <a:p>
            <a:r>
              <a:rPr lang="de-DE" sz="2000" dirty="0"/>
              <a:t>Alten- und Krankenpflege</a:t>
            </a:r>
          </a:p>
          <a:p>
            <a:r>
              <a:rPr lang="de-DE" sz="2000" dirty="0"/>
              <a:t>Reinigungskräfte</a:t>
            </a:r>
          </a:p>
          <a:p>
            <a:r>
              <a:rPr lang="de-DE" sz="2000" dirty="0"/>
              <a:t>Logistikbranche</a:t>
            </a:r>
          </a:p>
          <a:p>
            <a:r>
              <a:rPr lang="de-DE" sz="2000" dirty="0"/>
              <a:t>Soloselbständige</a:t>
            </a:r>
          </a:p>
          <a:p>
            <a:r>
              <a:rPr lang="de-DE" sz="2000" dirty="0"/>
              <a:t>Freelancer</a:t>
            </a:r>
          </a:p>
          <a:p>
            <a:r>
              <a:rPr lang="de-DE" sz="2000" dirty="0"/>
              <a:t>„Work-on-</a:t>
            </a:r>
            <a:r>
              <a:rPr lang="de-DE" sz="2000" dirty="0" err="1"/>
              <a:t>demand</a:t>
            </a:r>
            <a:r>
              <a:rPr lang="de-DE" sz="2000" dirty="0"/>
              <a:t>“…</a:t>
            </a:r>
          </a:p>
          <a:p>
            <a:endParaRPr lang="de-DE" sz="2000" dirty="0"/>
          </a:p>
          <a:p>
            <a:endParaRPr lang="de-DE" sz="20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2484787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left)">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wipe(left)">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8" y="533400"/>
            <a:ext cx="6436359" cy="990600"/>
          </a:xfrm>
        </p:spPr>
        <p:txBody>
          <a:bodyPr wrap="square" numCol="1" anchorCtr="0" compatLnSpc="1">
            <a:prstTxWarp prst="textNoShape">
              <a:avLst/>
            </a:prstTxWarp>
            <a:normAutofit fontScale="90000"/>
          </a:bodyPr>
          <a:lstStyle/>
          <a:p>
            <a:pPr algn="ctr" eaLnBrk="1" hangingPunct="1">
              <a:defRPr/>
            </a:pPr>
            <a:r>
              <a:rPr lang="de-DE" altLang="de-DE" sz="3600" b="1" dirty="0">
                <a:latin typeface="Calibri" panose="020F0502020204030204" pitchFamily="34" charset="0"/>
              </a:rPr>
              <a:t>Stark von prekärer Beschäftigung betroffen…</a:t>
            </a:r>
            <a:endParaRPr lang="de-DE" altLang="de-DE" sz="3600" b="1" cap="none" dirty="0">
              <a:latin typeface="Calibri" panose="020F0502020204030204" pitchFamily="34" charset="0"/>
            </a:endParaRPr>
          </a:p>
        </p:txBody>
      </p:sp>
      <p:pic>
        <p:nvPicPr>
          <p:cNvPr id="6" name="Inhaltsplatzhalter 5">
            <a:extLst>
              <a:ext uri="{FF2B5EF4-FFF2-40B4-BE49-F238E27FC236}">
                <a16:creationId xmlns:a16="http://schemas.microsoft.com/office/drawing/2014/main" id="{7662B474-F5E1-3D4F-94C1-E1D70D91E16F}"/>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82529" y="1768445"/>
            <a:ext cx="2684206" cy="1791013"/>
          </a:xfrm>
        </p:spPr>
      </p:pic>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849329" y="1673352"/>
            <a:ext cx="4837471" cy="4503899"/>
          </a:xfrm>
        </p:spPr>
        <p:txBody>
          <a:bodyPr/>
          <a:lstStyle/>
          <a:p>
            <a:pPr marL="0" indent="0">
              <a:buNone/>
            </a:pPr>
            <a:r>
              <a:rPr lang="de-DE" sz="2000" dirty="0">
                <a:latin typeface="Calibri" panose="020F0502020204030204" pitchFamily="34" charset="0"/>
                <a:cs typeface="Calibri" panose="020F0502020204030204" pitchFamily="34" charset="0"/>
              </a:rPr>
              <a:t>Einige Gruppen in der </a:t>
            </a:r>
            <a:r>
              <a:rPr lang="de-DE" sz="2000" dirty="0" err="1">
                <a:latin typeface="Calibri" panose="020F0502020204030204" pitchFamily="34" charset="0"/>
                <a:cs typeface="Calibri" panose="020F0502020204030204" pitchFamily="34" charset="0"/>
              </a:rPr>
              <a:t>Bevölkerung</a:t>
            </a:r>
            <a:r>
              <a:rPr lang="de-DE" sz="2000" dirty="0">
                <a:latin typeface="Calibri" panose="020F0502020204030204" pitchFamily="34" charset="0"/>
                <a:cs typeface="Calibri" panose="020F0502020204030204" pitchFamily="34" charset="0"/>
              </a:rPr>
              <a:t> sind besonders stark von </a:t>
            </a:r>
            <a:r>
              <a:rPr lang="de-DE" sz="2000" dirty="0" err="1">
                <a:latin typeface="Calibri" panose="020F0502020204030204" pitchFamily="34" charset="0"/>
                <a:cs typeface="Calibri" panose="020F0502020204030204" pitchFamily="34" charset="0"/>
              </a:rPr>
              <a:t>prekären</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Beschäftigungsverhältnissen</a:t>
            </a:r>
            <a:r>
              <a:rPr lang="de-DE" sz="2000" dirty="0">
                <a:latin typeface="Calibri" panose="020F0502020204030204" pitchFamily="34" charset="0"/>
                <a:cs typeface="Calibri" panose="020F0502020204030204" pitchFamily="34" charset="0"/>
              </a:rPr>
              <a:t> betroffen: </a:t>
            </a:r>
          </a:p>
          <a:p>
            <a:r>
              <a:rPr lang="de-DE" sz="2000" i="1" dirty="0">
                <a:latin typeface="Calibri" panose="020F0502020204030204" pitchFamily="34" charset="0"/>
                <a:cs typeface="Calibri" panose="020F0502020204030204" pitchFamily="34" charset="0"/>
              </a:rPr>
              <a:t>Frauen</a:t>
            </a:r>
            <a:r>
              <a:rPr lang="de-DE" sz="2000" dirty="0">
                <a:latin typeface="Calibri" panose="020F0502020204030204" pitchFamily="34" charset="0"/>
                <a:cs typeface="Calibri" panose="020F0502020204030204" pitchFamily="34" charset="0"/>
              </a:rPr>
              <a:t> arbeiten häufig in Teilzeit und Minijobs.</a:t>
            </a:r>
          </a:p>
          <a:p>
            <a:r>
              <a:rPr lang="de-DE" sz="2000" dirty="0" err="1">
                <a:latin typeface="Calibri" panose="020F0502020204030204" pitchFamily="34" charset="0"/>
                <a:cs typeface="Calibri" panose="020F0502020204030204" pitchFamily="34" charset="0"/>
              </a:rPr>
              <a:t>Für</a:t>
            </a:r>
            <a:r>
              <a:rPr lang="de-DE" sz="2000" dirty="0">
                <a:latin typeface="Calibri" panose="020F0502020204030204" pitchFamily="34" charset="0"/>
                <a:cs typeface="Calibri" panose="020F0502020204030204" pitchFamily="34" charset="0"/>
              </a:rPr>
              <a:t> viele </a:t>
            </a:r>
            <a:r>
              <a:rPr lang="de-DE" sz="2000" i="1" dirty="0">
                <a:latin typeface="Calibri" panose="020F0502020204030204" pitchFamily="34" charset="0"/>
                <a:cs typeface="Calibri" panose="020F0502020204030204" pitchFamily="34" charset="0"/>
              </a:rPr>
              <a:t>junge Menschen </a:t>
            </a:r>
            <a:r>
              <a:rPr lang="de-DE" sz="2000" dirty="0">
                <a:latin typeface="Calibri" panose="020F0502020204030204" pitchFamily="34" charset="0"/>
                <a:cs typeface="Calibri" panose="020F0502020204030204" pitchFamily="34" charset="0"/>
              </a:rPr>
              <a:t>sind </a:t>
            </a:r>
            <a:r>
              <a:rPr lang="de-DE" sz="2000" dirty="0" err="1">
                <a:latin typeface="Calibri" panose="020F0502020204030204" pitchFamily="34" charset="0"/>
                <a:cs typeface="Calibri" panose="020F0502020204030204" pitchFamily="34" charset="0"/>
              </a:rPr>
              <a:t>prekäre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Beschäftigungsformen</a:t>
            </a:r>
            <a:r>
              <a:rPr lang="de-DE" sz="2000" dirty="0">
                <a:latin typeface="Calibri" panose="020F0502020204030204" pitchFamily="34" charset="0"/>
                <a:cs typeface="Calibri" panose="020F0502020204030204" pitchFamily="34" charset="0"/>
              </a:rPr>
              <a:t> zur </a:t>
            </a:r>
            <a:r>
              <a:rPr lang="de-DE" sz="2000" dirty="0" err="1">
                <a:latin typeface="Calibri" panose="020F0502020204030204" pitchFamily="34" charset="0"/>
                <a:cs typeface="Calibri" panose="020F0502020204030204" pitchFamily="34" charset="0"/>
              </a:rPr>
              <a:t>Normalität</a:t>
            </a:r>
            <a:r>
              <a:rPr lang="de-DE" sz="2000" dirty="0">
                <a:latin typeface="Calibri" panose="020F0502020204030204" pitchFamily="34" charset="0"/>
                <a:cs typeface="Calibri" panose="020F0502020204030204" pitchFamily="34" charset="0"/>
              </a:rPr>
              <a:t> geworden. </a:t>
            </a:r>
          </a:p>
          <a:p>
            <a:r>
              <a:rPr lang="de-DE" sz="2000" dirty="0">
                <a:latin typeface="Calibri" panose="020F0502020204030204" pitchFamily="34" charset="0"/>
                <a:cs typeface="Calibri" panose="020F0502020204030204" pitchFamily="34" charset="0"/>
              </a:rPr>
              <a:t>Auch </a:t>
            </a:r>
            <a:r>
              <a:rPr lang="de-DE" sz="2000" i="1" dirty="0">
                <a:latin typeface="Calibri" panose="020F0502020204030204" pitchFamily="34" charset="0"/>
                <a:cs typeface="Calibri" panose="020F0502020204030204" pitchFamily="34" charset="0"/>
              </a:rPr>
              <a:t>Migrantinnen </a:t>
            </a:r>
            <a:r>
              <a:rPr lang="de-DE" sz="2000" dirty="0">
                <a:latin typeface="Calibri" panose="020F0502020204030204" pitchFamily="34" charset="0"/>
                <a:cs typeface="Calibri" panose="020F0502020204030204" pitchFamily="34" charset="0"/>
              </a:rPr>
              <a:t>und </a:t>
            </a:r>
            <a:r>
              <a:rPr lang="de-DE" sz="2000" i="1" dirty="0">
                <a:latin typeface="Calibri" panose="020F0502020204030204" pitchFamily="34" charset="0"/>
                <a:cs typeface="Calibri" panose="020F0502020204030204" pitchFamily="34" charset="0"/>
              </a:rPr>
              <a:t>Migranten </a:t>
            </a:r>
            <a:r>
              <a:rPr lang="de-DE" sz="2000" dirty="0">
                <a:latin typeface="Calibri" panose="020F0502020204030204" pitchFamily="34" charset="0"/>
                <a:cs typeface="Calibri" panose="020F0502020204030204" pitchFamily="34" charset="0"/>
              </a:rPr>
              <a:t>sind von der Zunahme </a:t>
            </a:r>
            <a:r>
              <a:rPr lang="de-DE" sz="2000" dirty="0" err="1">
                <a:latin typeface="Calibri" panose="020F0502020204030204" pitchFamily="34" charset="0"/>
                <a:cs typeface="Calibri" panose="020F0502020204030204" pitchFamily="34" charset="0"/>
              </a:rPr>
              <a:t>prekärer</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Beschäftigungs</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verhältnisse</a:t>
            </a:r>
            <a:r>
              <a:rPr lang="de-DE" sz="2000" dirty="0">
                <a:latin typeface="Calibri" panose="020F0502020204030204" pitchFamily="34" charset="0"/>
                <a:cs typeface="Calibri" panose="020F0502020204030204" pitchFamily="34" charset="0"/>
              </a:rPr>
              <a:t> betroffen. </a:t>
            </a:r>
            <a:r>
              <a:rPr lang="de-DE" sz="2000" dirty="0" err="1">
                <a:latin typeface="Calibri" panose="020F0502020204030204" pitchFamily="34" charset="0"/>
                <a:cs typeface="Calibri" panose="020F0502020204030204" pitchFamily="34" charset="0"/>
              </a:rPr>
              <a:t>Werkverträge</a:t>
            </a:r>
            <a:r>
              <a:rPr lang="de-DE" sz="2000" dirty="0">
                <a:latin typeface="Calibri" panose="020F0502020204030204" pitchFamily="34" charset="0"/>
                <a:cs typeface="Calibri" panose="020F0502020204030204" pitchFamily="34" charset="0"/>
              </a:rPr>
              <a:t> und durch Subunternehmen organisierte Leiharbeit sind an der Tagesordnung. </a:t>
            </a:r>
          </a:p>
          <a:p>
            <a:endParaRPr lang="de-DE" sz="2000" dirty="0">
              <a:latin typeface="Calibri" panose="020F0502020204030204" pitchFamily="34" charset="0"/>
              <a:cs typeface="Calibri" panose="020F0502020204030204" pitchFamily="34" charset="0"/>
            </a:endParaRPr>
          </a:p>
          <a:p>
            <a:endParaRPr lang="de-DE" sz="2000" dirty="0">
              <a:latin typeface="Calibri" panose="020F0502020204030204" pitchFamily="34" charset="0"/>
              <a:cs typeface="Calibri" panose="020F0502020204030204" pitchFamily="34" charset="0"/>
            </a:endParaRPr>
          </a:p>
          <a:p>
            <a:endParaRPr lang="de-DE"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11" name="Grafik 10">
            <a:extLst>
              <a:ext uri="{FF2B5EF4-FFF2-40B4-BE49-F238E27FC236}">
                <a16:creationId xmlns:a16="http://schemas.microsoft.com/office/drawing/2014/main" id="{A2AAF9FD-7BD1-964D-96D9-F4B46D242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754" y="4019851"/>
            <a:ext cx="2702981" cy="1791013"/>
          </a:xfrm>
          <a:prstGeom prst="rect">
            <a:avLst/>
          </a:prstGeom>
        </p:spPr>
      </p:pic>
    </p:spTree>
    <p:extLst>
      <p:ext uri="{BB962C8B-B14F-4D97-AF65-F5344CB8AC3E}">
        <p14:creationId xmlns:p14="http://schemas.microsoft.com/office/powerpoint/2010/main" val="201501722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Die Kirchen und der Staat…</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11029" y="1902541"/>
            <a:ext cx="8390519" cy="4068232"/>
          </a:xfrm>
        </p:spPr>
        <p:txBody>
          <a:bodyPr/>
          <a:lstStyle/>
          <a:p>
            <a:pPr marL="0" indent="0">
              <a:buNone/>
            </a:pPr>
            <a:r>
              <a:rPr lang="de-DE" sz="2200" dirty="0"/>
              <a:t>Doch auch die beiden großen </a:t>
            </a:r>
            <a:r>
              <a:rPr lang="de-DE" sz="2200" i="1" dirty="0"/>
              <a:t>Kirchen </a:t>
            </a:r>
            <a:r>
              <a:rPr lang="de-DE" sz="2200" dirty="0"/>
              <a:t>und ihre Einrichtungen sind Arbeitgeberinnen, die teils auf </a:t>
            </a:r>
            <a:r>
              <a:rPr lang="de-DE" sz="2200" dirty="0" err="1"/>
              <a:t>prekäre</a:t>
            </a:r>
            <a:r>
              <a:rPr lang="de-DE" sz="2200" dirty="0"/>
              <a:t> Arbeit setzen. Eine Anstellung in einer kirchlichen Einrichtung bedeutet nicht, dass die Existenzgrundlage gesichert ist. Denn auch hier bedeuten befristete </a:t>
            </a:r>
            <a:r>
              <a:rPr lang="de-DE" sz="2200" dirty="0" err="1"/>
              <a:t>Arbeitsverhältnisse</a:t>
            </a:r>
            <a:r>
              <a:rPr lang="de-DE" sz="2200" dirty="0"/>
              <a:t> nicht automatisch den Einstieg in eine Festanstellung oder den </a:t>
            </a:r>
            <a:r>
              <a:rPr lang="de-DE" sz="2200" dirty="0" err="1"/>
              <a:t>Übergang</a:t>
            </a:r>
            <a:r>
              <a:rPr lang="de-DE" sz="2200" dirty="0"/>
              <a:t> in ein „normales“ </a:t>
            </a:r>
            <a:r>
              <a:rPr lang="de-DE" sz="2200" dirty="0" err="1"/>
              <a:t>Arbeitsverhältnis</a:t>
            </a:r>
            <a:r>
              <a:rPr lang="de-DE" sz="2200" dirty="0"/>
              <a:t>.</a:t>
            </a:r>
          </a:p>
          <a:p>
            <a:pPr marL="0" indent="0">
              <a:buNone/>
            </a:pPr>
            <a:r>
              <a:rPr lang="de-DE" sz="2200" dirty="0"/>
              <a:t>Auch der </a:t>
            </a:r>
            <a:r>
              <a:rPr lang="de-DE" sz="2200" i="1" dirty="0"/>
              <a:t>Staat</a:t>
            </a:r>
            <a:r>
              <a:rPr lang="de-DE" sz="2200" dirty="0"/>
              <a:t> beteiligt sich an der Schaffung </a:t>
            </a:r>
            <a:r>
              <a:rPr lang="de-DE" sz="2200" dirty="0" err="1"/>
              <a:t>prekärer</a:t>
            </a:r>
            <a:r>
              <a:rPr lang="de-DE" sz="2200" dirty="0"/>
              <a:t> </a:t>
            </a:r>
            <a:r>
              <a:rPr lang="de-DE" sz="2200" dirty="0" err="1"/>
              <a:t>Arbeitsverhältnisse</a:t>
            </a:r>
            <a:r>
              <a:rPr lang="de-DE" sz="2200" dirty="0"/>
              <a:t>. Institutionelle </a:t>
            </a:r>
            <a:r>
              <a:rPr lang="de-DE" sz="2200" dirty="0" err="1"/>
              <a:t>Förderung</a:t>
            </a:r>
            <a:r>
              <a:rPr lang="de-DE" sz="2200" dirty="0"/>
              <a:t> wird </a:t>
            </a:r>
            <a:r>
              <a:rPr lang="de-DE" sz="2200" dirty="0" err="1"/>
              <a:t>häufig</a:t>
            </a:r>
            <a:r>
              <a:rPr lang="de-DE" sz="2200" dirty="0"/>
              <a:t> abgebaut und durch </a:t>
            </a:r>
            <a:r>
              <a:rPr lang="de-DE" sz="2200" dirty="0" err="1"/>
              <a:t>Projektförderung</a:t>
            </a:r>
            <a:r>
              <a:rPr lang="de-DE" sz="2200" dirty="0"/>
              <a:t> ersetzt. Hierdurch entstehen zahlreiche befristete </a:t>
            </a:r>
            <a:r>
              <a:rPr lang="de-DE" sz="2200" dirty="0" err="1"/>
              <a:t>Beschäftigungsverhältnisse</a:t>
            </a:r>
            <a:r>
              <a:rPr lang="de-DE" sz="2200" dirty="0"/>
              <a:t> die immer wieder </a:t>
            </a:r>
            <a:r>
              <a:rPr lang="de-DE" sz="2200" dirty="0" err="1"/>
              <a:t>verlängert</a:t>
            </a:r>
            <a:r>
              <a:rPr lang="de-DE" sz="2200" dirty="0"/>
              <a:t> werden. </a:t>
            </a:r>
          </a:p>
          <a:p>
            <a:pPr marL="0" indent="0">
              <a:buNone/>
            </a:pPr>
            <a:endParaRPr lang="de-DE" sz="2200" dirty="0"/>
          </a:p>
          <a:p>
            <a:endParaRPr lang="de-DE" sz="22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288452614"/>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D3325DA-0746-924A-8DB5-041182DDE664}"/>
              </a:ext>
            </a:extLst>
          </p:cNvPr>
          <p:cNvSpPr>
            <a:spLocks noGrp="1"/>
          </p:cNvSpPr>
          <p:nvPr>
            <p:ph type="title"/>
          </p:nvPr>
        </p:nvSpPr>
        <p:spPr/>
        <p:txBody>
          <a:bodyPr>
            <a:normAutofit fontScale="90000"/>
          </a:bodyPr>
          <a:lstStyle/>
          <a:p>
            <a:r>
              <a:rPr lang="de-DE" dirty="0"/>
              <a:t>Wir bilden uns ein Urteil: Arbeit werthaltig gestalten!</a:t>
            </a:r>
          </a:p>
        </p:txBody>
      </p:sp>
      <p:sp>
        <p:nvSpPr>
          <p:cNvPr id="6" name="Textplatzhalter 5">
            <a:extLst>
              <a:ext uri="{FF2B5EF4-FFF2-40B4-BE49-F238E27FC236}">
                <a16:creationId xmlns:a16="http://schemas.microsoft.com/office/drawing/2014/main" id="{0BAC11C8-FE17-D44F-869C-ACB2F72F8386}"/>
              </a:ext>
            </a:extLst>
          </p:cNvPr>
          <p:cNvSpPr>
            <a:spLocks noGrp="1"/>
          </p:cNvSpPr>
          <p:nvPr>
            <p:ph type="body" idx="1"/>
          </p:nvPr>
        </p:nvSpPr>
        <p:spPr/>
        <p:txBody>
          <a:bodyPr/>
          <a:lstStyle/>
          <a:p>
            <a:r>
              <a:rPr lang="de-DE" dirty="0"/>
              <a:t>Teil 2: Urteilen</a:t>
            </a:r>
          </a:p>
        </p:txBody>
      </p:sp>
      <p:pic>
        <p:nvPicPr>
          <p:cNvPr id="7" name="Grafik 6">
            <a:extLst>
              <a:ext uri="{FF2B5EF4-FFF2-40B4-BE49-F238E27FC236}">
                <a16:creationId xmlns:a16="http://schemas.microsoft.com/office/drawing/2014/main" id="{074A604A-B158-A54E-A811-4D0DD6CD52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2313" y="844105"/>
            <a:ext cx="2064774" cy="1789471"/>
          </a:xfrm>
          <a:prstGeom prst="rect">
            <a:avLst/>
          </a:prstGeom>
        </p:spPr>
      </p:pic>
    </p:spTree>
    <p:extLst>
      <p:ext uri="{BB962C8B-B14F-4D97-AF65-F5344CB8AC3E}">
        <p14:creationId xmlns:p14="http://schemas.microsoft.com/office/powerpoint/2010/main" val="2886352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a:extLst>
              <a:ext uri="{FF2B5EF4-FFF2-40B4-BE49-F238E27FC236}">
                <a16:creationId xmlns:a16="http://schemas.microsoft.com/office/drawing/2014/main" id="{8DCF6C4F-B78C-AE4C-88EF-8C2D0CC1CAE8}"/>
              </a:ext>
            </a:extLst>
          </p:cNvPr>
          <p:cNvPicPr>
            <a:picLocks noGrp="1" noChangeAspect="1"/>
          </p:cNvPicPr>
          <p:nvPr>
            <p:ph sz="half" idx="1"/>
          </p:nvPr>
        </p:nvPicPr>
        <p:blipFill>
          <a:blip r:embed="rId3" cstate="screen">
            <a:alphaModFix/>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tretch>
            <a:fillRect/>
          </a:stretch>
        </p:blipFill>
        <p:spPr>
          <a:xfrm>
            <a:off x="457201" y="1769673"/>
            <a:ext cx="8229599" cy="4503899"/>
          </a:xfrm>
          <a:effectLst>
            <a:glow>
              <a:schemeClr val="accent1"/>
            </a:glow>
          </a:effectLst>
        </p:spPr>
      </p:pic>
      <p:sp>
        <p:nvSpPr>
          <p:cNvPr id="2" name="Titel 1">
            <a:extLst>
              <a:ext uri="{FF2B5EF4-FFF2-40B4-BE49-F238E27FC236}">
                <a16:creationId xmlns:a16="http://schemas.microsoft.com/office/drawing/2014/main" id="{C13648AB-38FB-8246-BB75-8C58B0E65889}"/>
              </a:ext>
            </a:extLst>
          </p:cNvPr>
          <p:cNvSpPr>
            <a:spLocks noGrp="1"/>
          </p:cNvSpPr>
          <p:nvPr>
            <p:ph type="title"/>
          </p:nvPr>
        </p:nvSpPr>
        <p:spPr>
          <a:xfrm>
            <a:off x="457200" y="533400"/>
            <a:ext cx="8229600" cy="990600"/>
          </a:xfrm>
        </p:spPr>
        <p:txBody>
          <a:bodyPr/>
          <a:lstStyle/>
          <a:p>
            <a:r>
              <a:rPr lang="de-DE" dirty="0"/>
              <a:t>Biblischer Impuls: Urteilen</a:t>
            </a:r>
          </a:p>
        </p:txBody>
      </p:sp>
      <p:sp>
        <p:nvSpPr>
          <p:cNvPr id="4" name="Inhaltsplatzhalter 3">
            <a:extLst>
              <a:ext uri="{FF2B5EF4-FFF2-40B4-BE49-F238E27FC236}">
                <a16:creationId xmlns:a16="http://schemas.microsoft.com/office/drawing/2014/main" id="{86089F3F-32FF-F64A-B504-24EC2E2EC06A}"/>
              </a:ext>
            </a:extLst>
          </p:cNvPr>
          <p:cNvSpPr>
            <a:spLocks noGrp="1"/>
          </p:cNvSpPr>
          <p:nvPr>
            <p:ph sz="half" idx="2"/>
          </p:nvPr>
        </p:nvSpPr>
        <p:spPr>
          <a:xfrm>
            <a:off x="4748981" y="3200401"/>
            <a:ext cx="3775588" cy="1865671"/>
          </a:xfrm>
        </p:spPr>
        <p:txBody>
          <a:bodyPr/>
          <a:lstStyle/>
          <a:p>
            <a:pPr marL="0" indent="0">
              <a:buNone/>
            </a:pPr>
            <a:r>
              <a:rPr lang="de-DE" sz="2000" dirty="0">
                <a:solidFill>
                  <a:schemeClr val="bg1"/>
                </a:solidFill>
              </a:rPr>
              <a:t>„Das Recht </a:t>
            </a:r>
            <a:r>
              <a:rPr lang="de-DE" sz="2000" dirty="0" err="1">
                <a:solidFill>
                  <a:schemeClr val="bg1"/>
                </a:solidFill>
              </a:rPr>
              <a:t>ströme</a:t>
            </a:r>
            <a:r>
              <a:rPr lang="de-DE" sz="2000" dirty="0">
                <a:solidFill>
                  <a:schemeClr val="bg1"/>
                </a:solidFill>
              </a:rPr>
              <a:t> wie Wasser, / die Gerechtigkeit wie ein nie versiegender Bach.“</a:t>
            </a:r>
          </a:p>
          <a:p>
            <a:pPr marL="0" indent="0">
              <a:buNone/>
            </a:pPr>
            <a:r>
              <a:rPr lang="de-DE" sz="2000" dirty="0">
                <a:solidFill>
                  <a:schemeClr val="bg1"/>
                </a:solidFill>
              </a:rPr>
              <a:t>(Amos 5,24) </a:t>
            </a:r>
          </a:p>
          <a:p>
            <a:pPr marL="0" indent="0">
              <a:buNone/>
            </a:pPr>
            <a:endParaRPr lang="de-DE" sz="2000" dirty="0"/>
          </a:p>
        </p:txBody>
      </p:sp>
      <p:sp>
        <p:nvSpPr>
          <p:cNvPr id="11" name="Textfeld 10">
            <a:extLst>
              <a:ext uri="{FF2B5EF4-FFF2-40B4-BE49-F238E27FC236}">
                <a16:creationId xmlns:a16="http://schemas.microsoft.com/office/drawing/2014/main" id="{36E360D4-E4E0-9F44-B8BE-B95A78E50A5F}"/>
              </a:ext>
            </a:extLst>
          </p:cNvPr>
          <p:cNvSpPr txBox="1"/>
          <p:nvPr/>
        </p:nvSpPr>
        <p:spPr>
          <a:xfrm>
            <a:off x="988141" y="3200401"/>
            <a:ext cx="2861188" cy="2831544"/>
          </a:xfrm>
          <a:prstGeom prst="rect">
            <a:avLst/>
          </a:prstGeom>
          <a:noFill/>
        </p:spPr>
        <p:txBody>
          <a:bodyPr wrap="square" rtlCol="0">
            <a:spAutoFit/>
          </a:bodyPr>
          <a:lstStyle/>
          <a:p>
            <a:pPr marL="0" indent="0">
              <a:buNone/>
            </a:pPr>
            <a:r>
              <a:rPr lang="de-DE" sz="2000" dirty="0">
                <a:solidFill>
                  <a:schemeClr val="bg1"/>
                </a:solidFill>
                <a:latin typeface="Calibri" panose="020F0502020204030204" pitchFamily="34" charset="0"/>
                <a:cs typeface="Calibri" panose="020F0502020204030204" pitchFamily="34" charset="0"/>
              </a:rPr>
              <a:t>„Du sollst einen notleidenden und armen </a:t>
            </a:r>
            <a:r>
              <a:rPr lang="de-DE" sz="2000" dirty="0" err="1">
                <a:solidFill>
                  <a:schemeClr val="bg1"/>
                </a:solidFill>
                <a:latin typeface="Calibri" panose="020F0502020204030204" pitchFamily="34" charset="0"/>
                <a:cs typeface="Calibri" panose="020F0502020204030204" pitchFamily="34" charset="0"/>
              </a:rPr>
              <a:t>Tagelöhner</a:t>
            </a:r>
            <a:r>
              <a:rPr lang="de-DE" sz="2000" dirty="0">
                <a:solidFill>
                  <a:schemeClr val="bg1"/>
                </a:solidFill>
                <a:latin typeface="Calibri" panose="020F0502020204030204" pitchFamily="34" charset="0"/>
                <a:cs typeface="Calibri" panose="020F0502020204030204" pitchFamily="34" charset="0"/>
              </a:rPr>
              <a:t> unter deinen </a:t>
            </a:r>
            <a:r>
              <a:rPr lang="de-DE" sz="2000" dirty="0" err="1">
                <a:solidFill>
                  <a:schemeClr val="bg1"/>
                </a:solidFill>
                <a:latin typeface="Calibri" panose="020F0502020204030204" pitchFamily="34" charset="0"/>
                <a:cs typeface="Calibri" panose="020F0502020204030204" pitchFamily="34" charset="0"/>
              </a:rPr>
              <a:t>Brüdern</a:t>
            </a:r>
            <a:r>
              <a:rPr lang="de-DE" sz="2000" dirty="0">
                <a:solidFill>
                  <a:schemeClr val="bg1"/>
                </a:solidFill>
                <a:latin typeface="Calibri" panose="020F0502020204030204" pitchFamily="34" charset="0"/>
                <a:cs typeface="Calibri" panose="020F0502020204030204" pitchFamily="34" charset="0"/>
              </a:rPr>
              <a:t> oder unter den Fremden, die in deinem Land innerhalb deiner Stadtbereiche wohnen, nicht ausbeuten.“</a:t>
            </a:r>
          </a:p>
          <a:p>
            <a:pPr marL="0" indent="0">
              <a:buNone/>
            </a:pPr>
            <a:r>
              <a:rPr lang="de-DE" dirty="0">
                <a:solidFill>
                  <a:schemeClr val="bg1"/>
                </a:solidFill>
                <a:latin typeface="Calibri" panose="020F0502020204030204" pitchFamily="34" charset="0"/>
                <a:cs typeface="Calibri" panose="020F0502020204030204" pitchFamily="34" charset="0"/>
              </a:rPr>
              <a:t>(</a:t>
            </a:r>
            <a:r>
              <a:rPr lang="de-DE" dirty="0" err="1">
                <a:solidFill>
                  <a:schemeClr val="bg1"/>
                </a:solidFill>
                <a:latin typeface="Calibri" panose="020F0502020204030204" pitchFamily="34" charset="0"/>
                <a:cs typeface="Calibri" panose="020F0502020204030204" pitchFamily="34" charset="0"/>
              </a:rPr>
              <a:t>Dtn</a:t>
            </a:r>
            <a:r>
              <a:rPr lang="de-DE" dirty="0">
                <a:solidFill>
                  <a:schemeClr val="bg1"/>
                </a:solidFill>
                <a:latin typeface="Calibri" panose="020F0502020204030204" pitchFamily="34" charset="0"/>
                <a:cs typeface="Calibri" panose="020F0502020204030204" pitchFamily="34" charset="0"/>
              </a:rPr>
              <a:t> 24,14) </a:t>
            </a:r>
          </a:p>
        </p:txBody>
      </p:sp>
    </p:spTree>
    <p:extLst>
      <p:ext uri="{BB962C8B-B14F-4D97-AF65-F5344CB8AC3E}">
        <p14:creationId xmlns:p14="http://schemas.microsoft.com/office/powerpoint/2010/main" val="5894611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Ungerechte Wirtschaftsweise: Kapitalismus</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11029" y="1902541"/>
            <a:ext cx="8390519" cy="4068232"/>
          </a:xfrm>
        </p:spPr>
        <p:txBody>
          <a:bodyPr/>
          <a:lstStyle/>
          <a:p>
            <a:pPr marL="0" indent="0">
              <a:buNone/>
            </a:pPr>
            <a:r>
              <a:rPr lang="de-DE" sz="2200" dirty="0" err="1"/>
              <a:t>Prekäre</a:t>
            </a:r>
            <a:r>
              <a:rPr lang="de-DE" sz="2200" dirty="0"/>
              <a:t> Arbeit entsteht nicht </a:t>
            </a:r>
            <a:r>
              <a:rPr lang="de-DE" sz="2200" dirty="0" err="1"/>
              <a:t>zufällig</a:t>
            </a:r>
            <a:r>
              <a:rPr lang="de-DE" sz="2200" dirty="0"/>
              <a:t>, sie ist eine direkte Folge unseres ungerechten Wirtschaftssystems. Die Ungerechtigkeiten sind in der Struktur der kapitalistischen Wirtschaftsweise „eingeschrieben“, auch die Verteilung von Reichtum, Macht und Einfluss in unserer Gesellschaft ist nicht gerecht. </a:t>
            </a:r>
          </a:p>
          <a:p>
            <a:pPr marL="0" indent="0">
              <a:buNone/>
            </a:pPr>
            <a:r>
              <a:rPr lang="de-DE" sz="2200" dirty="0"/>
              <a:t>Da im Kapitalismus nicht der Mensch das Maß des </a:t>
            </a:r>
            <a:r>
              <a:rPr lang="de-DE" sz="2200" dirty="0" err="1"/>
              <a:t>Möglichen</a:t>
            </a:r>
            <a:r>
              <a:rPr lang="de-DE" sz="2200" dirty="0"/>
              <a:t> und Sinnvollen ist, </a:t>
            </a:r>
            <a:r>
              <a:rPr lang="de-DE" sz="2200" dirty="0" err="1"/>
              <a:t>führt</a:t>
            </a:r>
            <a:r>
              <a:rPr lang="de-DE" sz="2200" dirty="0"/>
              <a:t> die technologische Entwicklung nicht zur Entlastung der Arbeitenden, sondern zu einer Verdichtung und Beschleunigung von Arbeit. Es geht darum, mehr Profit </a:t>
            </a:r>
            <a:r>
              <a:rPr lang="de-DE" sz="2200" dirty="0" err="1"/>
              <a:t>für</a:t>
            </a:r>
            <a:r>
              <a:rPr lang="de-DE" sz="2200" dirty="0"/>
              <a:t> wenige zu erwirtschaften. </a:t>
            </a:r>
            <a:r>
              <a:rPr lang="de-DE" sz="2200" dirty="0" err="1"/>
              <a:t>Für</a:t>
            </a:r>
            <a:r>
              <a:rPr lang="de-DE" sz="2200" dirty="0"/>
              <a:t> die arbeitenden Frauen und </a:t>
            </a:r>
            <a:r>
              <a:rPr lang="de-DE" sz="2200" dirty="0" err="1"/>
              <a:t>Männer</a:t>
            </a:r>
            <a:r>
              <a:rPr lang="de-DE" sz="2200" dirty="0"/>
              <a:t> steigt damit jeden Tag der Druck, sich anzupassen und sich auf </a:t>
            </a:r>
            <a:r>
              <a:rPr lang="de-DE" sz="2200" dirty="0" err="1"/>
              <a:t>ständige</a:t>
            </a:r>
            <a:r>
              <a:rPr lang="de-DE" sz="2200" dirty="0"/>
              <a:t> </a:t>
            </a:r>
            <a:r>
              <a:rPr lang="de-DE" sz="2200" dirty="0" err="1"/>
              <a:t>Veränderungen</a:t>
            </a:r>
            <a:r>
              <a:rPr lang="de-DE" sz="2200" dirty="0"/>
              <a:t> einzustellen. </a:t>
            </a:r>
          </a:p>
          <a:p>
            <a:pPr marL="0" indent="0">
              <a:buNone/>
            </a:pPr>
            <a:endParaRPr lang="de-DE" sz="22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1214964043"/>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406862" cy="990600"/>
          </a:xfrm>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Arbeitskraft: leblos, entmenschlicht…</a:t>
            </a:r>
          </a:p>
        </p:txBody>
      </p:sp>
      <p:pic>
        <p:nvPicPr>
          <p:cNvPr id="8" name="Inhaltsplatzhalter 7">
            <a:extLst>
              <a:ext uri="{FF2B5EF4-FFF2-40B4-BE49-F238E27FC236}">
                <a16:creationId xmlns:a16="http://schemas.microsoft.com/office/drawing/2014/main" id="{C783660F-C9EE-8C4F-9F78-4791DB46A88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7200" y="2578894"/>
            <a:ext cx="3056027" cy="2037351"/>
          </a:xfrm>
        </p:spPr>
      </p:pic>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849329" y="1673352"/>
            <a:ext cx="4837471" cy="4503899"/>
          </a:xfrm>
        </p:spPr>
        <p:txBody>
          <a:bodyPr/>
          <a:lstStyle/>
          <a:p>
            <a:pPr marL="0" indent="0">
              <a:buNone/>
            </a:pPr>
            <a:r>
              <a:rPr lang="de-DE" sz="2200" dirty="0"/>
              <a:t>Die Arbeitskraft wird heute als Produktionsfaktor angesehen – leblos, entmenschlicht. Das widerspricht den Forderungen der kirchlichen Soziallehre und steht im Gegensatz zur unverletzlichen </a:t>
            </a:r>
            <a:r>
              <a:rPr lang="de-DE" sz="2200" dirty="0" err="1"/>
              <a:t>Würde</a:t>
            </a:r>
            <a:r>
              <a:rPr lang="de-DE" sz="2200" dirty="0"/>
              <a:t> des Einzelnen. </a:t>
            </a:r>
          </a:p>
          <a:p>
            <a:pPr marL="0" indent="0">
              <a:buNone/>
            </a:pPr>
            <a:r>
              <a:rPr lang="de-DE" sz="2200" dirty="0" err="1"/>
              <a:t>Prekäre</a:t>
            </a:r>
            <a:r>
              <a:rPr lang="de-DE" sz="2200" dirty="0"/>
              <a:t> Arbeit, die in Deutschland insbesondere durch die Agenda 2010 Politik ab 2003 </a:t>
            </a:r>
            <a:r>
              <a:rPr lang="de-DE" sz="2200" dirty="0" err="1"/>
              <a:t>herbeigeführt</a:t>
            </a:r>
            <a:r>
              <a:rPr lang="de-DE" sz="2200" dirty="0"/>
              <a:t> worden ist, nimmt vielen Menschen die Chance auf gerechteren Lohn, soziale Absicherung und die soziale Anerkennung. </a:t>
            </a:r>
          </a:p>
          <a:p>
            <a:pPr marL="0" indent="0">
              <a:buNone/>
            </a:pPr>
            <a:endParaRPr lang="de-DE" sz="2200" dirty="0"/>
          </a:p>
          <a:p>
            <a:pPr marL="0" indent="0">
              <a:buNone/>
            </a:pPr>
            <a:endParaRPr lang="de-DE" sz="22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1559100038"/>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406862" cy="990600"/>
          </a:xfrm>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Soziallehre „</a:t>
            </a:r>
            <a:r>
              <a:rPr lang="de-DE" altLang="de-DE" sz="3600" b="1" cap="none" dirty="0" err="1">
                <a:latin typeface="Calibri" panose="020F0502020204030204" pitchFamily="34" charset="0"/>
              </a:rPr>
              <a:t>Laborem</a:t>
            </a:r>
            <a:r>
              <a:rPr lang="de-DE" altLang="de-DE" sz="3600" b="1" cap="none" dirty="0">
                <a:latin typeface="Calibri" panose="020F0502020204030204" pitchFamily="34" charset="0"/>
              </a:rPr>
              <a:t> </a:t>
            </a:r>
            <a:r>
              <a:rPr lang="de-DE" altLang="de-DE" sz="3600" b="1" dirty="0" err="1">
                <a:latin typeface="Calibri" panose="020F0502020204030204" pitchFamily="34" charset="0"/>
              </a:rPr>
              <a:t>e</a:t>
            </a:r>
            <a:r>
              <a:rPr lang="de-DE" altLang="de-DE" sz="3600" b="1" cap="none" dirty="0" err="1">
                <a:latin typeface="Calibri" panose="020F0502020204030204" pitchFamily="34" charset="0"/>
              </a:rPr>
              <a:t>xercens</a:t>
            </a:r>
            <a:r>
              <a:rPr lang="de-DE" altLang="de-DE" sz="3600" b="1" cap="none" dirty="0">
                <a:latin typeface="Calibri" panose="020F0502020204030204" pitchFamily="34" charset="0"/>
              </a:rPr>
              <a:t>“: </a:t>
            </a:r>
            <a:br>
              <a:rPr lang="de-DE" altLang="de-DE" sz="3600" b="1" cap="none" dirty="0">
                <a:latin typeface="Calibri" panose="020F0502020204030204" pitchFamily="34" charset="0"/>
              </a:rPr>
            </a:br>
            <a:r>
              <a:rPr lang="de-DE" altLang="de-DE" sz="3600" b="1" cap="none" dirty="0">
                <a:latin typeface="Calibri" panose="020F0502020204030204" pitchFamily="34" charset="0"/>
              </a:rPr>
              <a:t>Der Wert der Arbeit</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4468761" y="1673352"/>
            <a:ext cx="4218039" cy="4503899"/>
          </a:xfrm>
        </p:spPr>
        <p:txBody>
          <a:bodyPr/>
          <a:lstStyle/>
          <a:p>
            <a:pPr marL="0" indent="0">
              <a:buNone/>
            </a:pPr>
            <a:r>
              <a:rPr lang="de-DE" dirty="0"/>
              <a:t>„</a:t>
            </a:r>
            <a:r>
              <a:rPr lang="de-DE" i="1" dirty="0"/>
              <a:t>Erste Grundlage </a:t>
            </a:r>
            <a:r>
              <a:rPr lang="de-DE" i="1" dirty="0" err="1"/>
              <a:t>für</a:t>
            </a:r>
            <a:r>
              <a:rPr lang="de-DE" i="1" dirty="0"/>
              <a:t> den Wert der Arbeit (ist) der Mensch selbst.“ </a:t>
            </a:r>
            <a:endParaRPr lang="de-DE" sz="2000" i="1" dirty="0"/>
          </a:p>
          <a:p>
            <a:pPr marL="0" indent="0">
              <a:buNone/>
            </a:pPr>
            <a:r>
              <a:rPr lang="de-DE" dirty="0"/>
              <a:t>Der Wert der Arbeit zeigt sich hier nicht zuerst darin, was und wie viel gearbeitet wurde, sondern in der Tatsache, </a:t>
            </a:r>
            <a:r>
              <a:rPr lang="de-DE" i="1" dirty="0"/>
              <a:t>„dass der, der sie verrichtet, Person ist. Die </a:t>
            </a:r>
            <a:r>
              <a:rPr lang="de-DE" i="1" dirty="0" err="1"/>
              <a:t>Würde</a:t>
            </a:r>
            <a:r>
              <a:rPr lang="de-DE" i="1" dirty="0"/>
              <a:t> der Arbeit wurzelt zutiefst nicht in ihrer objektiven, sondern in ihrer subjektiven Dimension.“ </a:t>
            </a:r>
            <a:endParaRPr lang="de-DE" sz="2000" i="1" dirty="0"/>
          </a:p>
          <a:p>
            <a:pPr marL="0" indent="0">
              <a:buNone/>
            </a:pPr>
            <a:endParaRPr lang="de-DE" sz="22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1028" name="Picture 4" descr="Texte zur katholischen Soziallehre (1 Stück)">
            <a:extLst>
              <a:ext uri="{FF2B5EF4-FFF2-40B4-BE49-F238E27FC236}">
                <a16:creationId xmlns:a16="http://schemas.microsoft.com/office/drawing/2014/main" id="{E520F584-73F3-7C45-B42E-DD4FE2F6CEBA}"/>
              </a:ext>
            </a:extLst>
          </p:cNvPr>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bwMode="auto">
          <a:xfrm>
            <a:off x="457200" y="1905794"/>
            <a:ext cx="401156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36173"/>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648AB-38FB-8246-BB75-8C58B0E65889}"/>
              </a:ext>
            </a:extLst>
          </p:cNvPr>
          <p:cNvSpPr>
            <a:spLocks noGrp="1"/>
          </p:cNvSpPr>
          <p:nvPr>
            <p:ph type="title"/>
          </p:nvPr>
        </p:nvSpPr>
        <p:spPr>
          <a:xfrm>
            <a:off x="1873044" y="533400"/>
            <a:ext cx="5737123" cy="990600"/>
          </a:xfrm>
        </p:spPr>
        <p:txBody>
          <a:bodyPr>
            <a:normAutofit fontScale="90000"/>
          </a:bodyPr>
          <a:lstStyle/>
          <a:p>
            <a:pPr algn="ctr"/>
            <a:r>
              <a:rPr lang="de-DE" dirty="0"/>
              <a:t>Globalisierung der menschenwürdigen Arbeit</a:t>
            </a:r>
          </a:p>
        </p:txBody>
      </p:sp>
      <p:pic>
        <p:nvPicPr>
          <p:cNvPr id="8" name="Grafik 7">
            <a:extLst>
              <a:ext uri="{FF2B5EF4-FFF2-40B4-BE49-F238E27FC236}">
                <a16:creationId xmlns:a16="http://schemas.microsoft.com/office/drawing/2014/main" id="{7A4140C1-7213-F64E-B5D4-EA4D87F0D5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221" y="533400"/>
            <a:ext cx="1143000" cy="990600"/>
          </a:xfrm>
          <a:prstGeom prst="rect">
            <a:avLst/>
          </a:prstGeom>
        </p:spPr>
      </p:pic>
      <p:sp>
        <p:nvSpPr>
          <p:cNvPr id="3" name="Inhaltsplatzhalter 2">
            <a:extLst>
              <a:ext uri="{FF2B5EF4-FFF2-40B4-BE49-F238E27FC236}">
                <a16:creationId xmlns:a16="http://schemas.microsoft.com/office/drawing/2014/main" id="{359E8FD7-B7DB-6048-8941-1C2CED18222B}"/>
              </a:ext>
            </a:extLst>
          </p:cNvPr>
          <p:cNvSpPr>
            <a:spLocks noGrp="1"/>
          </p:cNvSpPr>
          <p:nvPr>
            <p:ph sz="half" idx="2"/>
          </p:nvPr>
        </p:nvSpPr>
        <p:spPr>
          <a:xfrm>
            <a:off x="796411" y="1820701"/>
            <a:ext cx="7890387" cy="4503899"/>
          </a:xfrm>
        </p:spPr>
        <p:txBody>
          <a:bodyPr/>
          <a:lstStyle/>
          <a:p>
            <a:pPr marL="0" indent="0">
              <a:buNone/>
            </a:pPr>
            <a:r>
              <a:rPr lang="de-DE" sz="2200" dirty="0"/>
              <a:t>Eine „Globalisierung der </a:t>
            </a:r>
            <a:r>
              <a:rPr lang="de-DE" sz="2200" dirty="0" err="1"/>
              <a:t>menschenwürdigen</a:t>
            </a:r>
            <a:r>
              <a:rPr lang="de-DE" sz="2200" dirty="0"/>
              <a:t> Arbeit“ ist angesichts der zunehmenden weltweiten Spaltung notwendiger als je zuvor. Denn wie Papst Franziskus es formuliert: </a:t>
            </a:r>
            <a:r>
              <a:rPr lang="de-DE" sz="2200" i="1" dirty="0"/>
              <a:t>„Jede Ungerechtigkeit, die einem Menschen, der arbeitet, angetan wird, (tritt) die </a:t>
            </a:r>
            <a:r>
              <a:rPr lang="de-DE" sz="2200" i="1" dirty="0" err="1"/>
              <a:t>Menschenwürde</a:t>
            </a:r>
            <a:r>
              <a:rPr lang="de-DE" sz="2200" i="1" dirty="0"/>
              <a:t> mit </a:t>
            </a:r>
            <a:r>
              <a:rPr lang="de-DE" sz="2200" i="1" dirty="0" err="1"/>
              <a:t>Füßen</a:t>
            </a:r>
            <a:r>
              <a:rPr lang="de-DE" sz="2200" i="1" dirty="0"/>
              <a:t>.“ </a:t>
            </a:r>
          </a:p>
          <a:p>
            <a:pPr marL="0" indent="0">
              <a:buNone/>
            </a:pPr>
            <a:r>
              <a:rPr lang="de-DE" sz="2200" dirty="0"/>
              <a:t>Deshalb darf ein Wachstum, das weiterhin auf der Ausbeutung der menschlichen Arbeitskraft, auf </a:t>
            </a:r>
            <a:r>
              <a:rPr lang="de-DE" sz="2200" dirty="0" err="1"/>
              <a:t>prekärer</a:t>
            </a:r>
            <a:r>
              <a:rPr lang="de-DE" sz="2200" dirty="0"/>
              <a:t> </a:t>
            </a:r>
            <a:r>
              <a:rPr lang="de-DE" sz="2200" dirty="0" err="1"/>
              <a:t>Beschäftigung</a:t>
            </a:r>
            <a:r>
              <a:rPr lang="de-DE" sz="2200" dirty="0"/>
              <a:t> und Ausgrenzung beruht, nicht </a:t>
            </a:r>
            <a:r>
              <a:rPr lang="de-DE" sz="2200" dirty="0" err="1"/>
              <a:t>länger</a:t>
            </a:r>
            <a:r>
              <a:rPr lang="de-DE" sz="2200" dirty="0"/>
              <a:t> hingenommen werden. </a:t>
            </a:r>
          </a:p>
          <a:p>
            <a:pPr marL="0" indent="0">
              <a:buNone/>
            </a:pPr>
            <a:r>
              <a:rPr lang="de-DE" sz="2200" dirty="0"/>
              <a:t>Wir </a:t>
            </a:r>
            <a:r>
              <a:rPr lang="de-DE" sz="2200" dirty="0" err="1"/>
              <a:t>müssen</a:t>
            </a:r>
            <a:r>
              <a:rPr lang="de-DE" sz="2200" dirty="0"/>
              <a:t> jetzt die Chance nutzen, um die Weltwirtschaft fair und gerecht zu gestalten. Das </a:t>
            </a:r>
            <a:r>
              <a:rPr lang="de-DE" sz="2200" dirty="0" err="1"/>
              <a:t>Herzstück</a:t>
            </a:r>
            <a:r>
              <a:rPr lang="de-DE" sz="2200" dirty="0"/>
              <a:t> dieser Weltwirtschaft muss die </a:t>
            </a:r>
            <a:r>
              <a:rPr lang="de-DE" sz="2200" dirty="0" err="1"/>
              <a:t>menschenwürdige</a:t>
            </a:r>
            <a:r>
              <a:rPr lang="de-DE" sz="2200" dirty="0"/>
              <a:t> Arbeit sein. </a:t>
            </a:r>
            <a:r>
              <a:rPr lang="de-DE" sz="2200" b="1" dirty="0"/>
              <a:t>Wir </a:t>
            </a:r>
            <a:r>
              <a:rPr lang="de-DE" sz="2200" b="1" dirty="0" err="1"/>
              <a:t>müssen</a:t>
            </a:r>
            <a:r>
              <a:rPr lang="de-DE" sz="2200" b="1" dirty="0"/>
              <a:t> Wachstum und Arbeit </a:t>
            </a:r>
            <a:r>
              <a:rPr lang="de-DE" sz="2200" b="1" dirty="0" err="1"/>
              <a:t>für</a:t>
            </a:r>
            <a:r>
              <a:rPr lang="de-DE" sz="2200" b="1" dirty="0"/>
              <a:t> alle „wertvoll“ machen! </a:t>
            </a:r>
          </a:p>
          <a:p>
            <a:pPr marL="0" indent="0">
              <a:buNone/>
            </a:pPr>
            <a:endParaRPr lang="de-DE" sz="2200" dirty="0"/>
          </a:p>
          <a:p>
            <a:pPr marL="0" indent="0">
              <a:buNone/>
            </a:pPr>
            <a:endParaRPr lang="de-DE" sz="2200" dirty="0"/>
          </a:p>
        </p:txBody>
      </p:sp>
    </p:spTree>
    <p:extLst>
      <p:ext uri="{BB962C8B-B14F-4D97-AF65-F5344CB8AC3E}">
        <p14:creationId xmlns:p14="http://schemas.microsoft.com/office/powerpoint/2010/main" val="176176785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648AB-38FB-8246-BB75-8C58B0E65889}"/>
              </a:ext>
            </a:extLst>
          </p:cNvPr>
          <p:cNvSpPr>
            <a:spLocks noGrp="1"/>
          </p:cNvSpPr>
          <p:nvPr>
            <p:ph type="title"/>
          </p:nvPr>
        </p:nvSpPr>
        <p:spPr>
          <a:xfrm>
            <a:off x="1622323" y="533400"/>
            <a:ext cx="6002593" cy="990600"/>
          </a:xfrm>
        </p:spPr>
        <p:txBody>
          <a:bodyPr>
            <a:noAutofit/>
          </a:bodyPr>
          <a:lstStyle/>
          <a:p>
            <a:pPr algn="ctr"/>
            <a:r>
              <a:rPr lang="de-DE" sz="3200" b="1" dirty="0"/>
              <a:t>Menschenwürdige Tätigkeit für alle</a:t>
            </a:r>
          </a:p>
        </p:txBody>
      </p:sp>
      <p:sp>
        <p:nvSpPr>
          <p:cNvPr id="4" name="Inhaltsplatzhalter 3">
            <a:extLst>
              <a:ext uri="{FF2B5EF4-FFF2-40B4-BE49-F238E27FC236}">
                <a16:creationId xmlns:a16="http://schemas.microsoft.com/office/drawing/2014/main" id="{86089F3F-32FF-F64A-B504-24EC2E2EC06A}"/>
              </a:ext>
            </a:extLst>
          </p:cNvPr>
          <p:cNvSpPr>
            <a:spLocks noGrp="1"/>
          </p:cNvSpPr>
          <p:nvPr>
            <p:ph sz="half" idx="2"/>
          </p:nvPr>
        </p:nvSpPr>
        <p:spPr>
          <a:xfrm>
            <a:off x="2359742" y="1673352"/>
            <a:ext cx="6327058" cy="4503899"/>
          </a:xfrm>
        </p:spPr>
        <p:txBody>
          <a:bodyPr/>
          <a:lstStyle/>
          <a:p>
            <a:pPr marL="0" indent="0">
              <a:buNone/>
            </a:pPr>
            <a:r>
              <a:rPr lang="de-DE" sz="2200" dirty="0"/>
              <a:t>Die Vereinten Nationen fordern die </a:t>
            </a:r>
            <a:r>
              <a:rPr lang="de-DE" sz="2200" dirty="0" err="1"/>
              <a:t>Vollbeschäftigung</a:t>
            </a:r>
            <a:r>
              <a:rPr lang="de-DE" sz="2200" dirty="0"/>
              <a:t> als Ziel </a:t>
            </a:r>
            <a:r>
              <a:rPr lang="de-DE" sz="2200" dirty="0" err="1"/>
              <a:t>für</a:t>
            </a:r>
            <a:r>
              <a:rPr lang="de-DE" sz="2200" dirty="0"/>
              <a:t> eine nachhaltige Entwicklung. Doch weltweit steigt die Arbeitslosigkeit dramatisch an. Der Papst bezeichnete den Zusammenbruch weiter Teile der Weltwirtschaft als die „weltweite </a:t>
            </a:r>
            <a:r>
              <a:rPr lang="de-DE" sz="2200" dirty="0" err="1"/>
              <a:t>Tragödie</a:t>
            </a:r>
            <a:r>
              <a:rPr lang="de-DE" sz="2200" dirty="0"/>
              <a:t> unserer Zeit.“ Denn dabei werden Menschen zu „</a:t>
            </a:r>
            <a:r>
              <a:rPr lang="de-DE" sz="2200" dirty="0" err="1"/>
              <a:t>Überflüssigen</a:t>
            </a:r>
            <a:r>
              <a:rPr lang="de-DE" sz="2200" dirty="0"/>
              <a:t>“ degradiert und die grundlegenden Rechte der Arbeitenden und der Arbeitsuchenden missachtet. </a:t>
            </a:r>
            <a:r>
              <a:rPr lang="de-DE" sz="2200" dirty="0" err="1"/>
              <a:t>Vollbeschäftigung</a:t>
            </a:r>
            <a:r>
              <a:rPr lang="de-DE" sz="2200" dirty="0"/>
              <a:t> ist nicht automatisch die </a:t>
            </a:r>
            <a:r>
              <a:rPr lang="de-DE" sz="2200" dirty="0" err="1"/>
              <a:t>Lösung</a:t>
            </a:r>
            <a:r>
              <a:rPr lang="de-DE" sz="2200" dirty="0"/>
              <a:t>: Nicht jede Arbeit ist besser als keine. </a:t>
            </a:r>
            <a:r>
              <a:rPr lang="de-DE" sz="2200" b="1" dirty="0"/>
              <a:t>Das Ziel muss </a:t>
            </a:r>
            <a:r>
              <a:rPr lang="de-DE" sz="2200" b="1" dirty="0" err="1"/>
              <a:t>menschenwürdige</a:t>
            </a:r>
            <a:r>
              <a:rPr lang="de-DE" sz="2200" b="1" dirty="0"/>
              <a:t> </a:t>
            </a:r>
            <a:r>
              <a:rPr lang="de-DE" sz="2200" b="1" dirty="0" err="1"/>
              <a:t>Tätigkeit</a:t>
            </a:r>
            <a:r>
              <a:rPr lang="de-DE" sz="2200" b="1" dirty="0"/>
              <a:t> sein. </a:t>
            </a:r>
            <a:r>
              <a:rPr lang="de-DE" sz="2200" dirty="0"/>
              <a:t>Denn jeder Mensch hat ein Recht darauf! </a:t>
            </a:r>
          </a:p>
          <a:p>
            <a:pPr marL="0" indent="0">
              <a:buNone/>
            </a:pPr>
            <a:endParaRPr lang="de-DE" sz="2200" dirty="0"/>
          </a:p>
          <a:p>
            <a:pPr marL="0" indent="0">
              <a:buNone/>
            </a:pPr>
            <a:endParaRPr lang="de-DE" sz="2200" dirty="0"/>
          </a:p>
        </p:txBody>
      </p:sp>
      <p:pic>
        <p:nvPicPr>
          <p:cNvPr id="2056" name="Picture 8" descr="Download: UN-Konvention über die Rechte von Menschen mit Behinderungen –  behindertenarbeit.at">
            <a:extLst>
              <a:ext uri="{FF2B5EF4-FFF2-40B4-BE49-F238E27FC236}">
                <a16:creationId xmlns:a16="http://schemas.microsoft.com/office/drawing/2014/main" id="{2F404984-108C-4348-A07F-942E198480BA}"/>
              </a:ext>
            </a:extLst>
          </p:cNvPr>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457200" y="1807471"/>
            <a:ext cx="1620733" cy="81036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7A4140C1-7213-F64E-B5D4-EA4D87F0D5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471" y="533400"/>
            <a:ext cx="1143000" cy="990600"/>
          </a:xfrm>
          <a:prstGeom prst="rect">
            <a:avLst/>
          </a:prstGeom>
        </p:spPr>
      </p:pic>
    </p:spTree>
    <p:extLst>
      <p:ext uri="{BB962C8B-B14F-4D97-AF65-F5344CB8AC3E}">
        <p14:creationId xmlns:p14="http://schemas.microsoft.com/office/powerpoint/2010/main" val="353589311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04084" cy="990600"/>
          </a:xfrm>
        </p:spPr>
        <p:txBody>
          <a:bodyPr wrap="square" numCol="1" anchorCtr="0" compatLnSpc="1">
            <a:prstTxWarp prst="textNoShape">
              <a:avLst/>
            </a:prstTxWarp>
            <a:normAutofit/>
          </a:bodyPr>
          <a:lstStyle/>
          <a:p>
            <a:pPr eaLnBrk="1" hangingPunct="1">
              <a:defRPr/>
            </a:pPr>
            <a:r>
              <a:rPr lang="de-DE" altLang="de-DE" sz="3600" b="1" cap="none" dirty="0">
                <a:latin typeface="Calibri" panose="020F0502020204030204" pitchFamily="34" charset="0"/>
              </a:rPr>
              <a:t>Präambel</a:t>
            </a:r>
          </a:p>
        </p:txBody>
      </p:sp>
      <p:sp>
        <p:nvSpPr>
          <p:cNvPr id="6147" name="Untertitel 2">
            <a:extLst>
              <a:ext uri="{FF2B5EF4-FFF2-40B4-BE49-F238E27FC236}">
                <a16:creationId xmlns:a16="http://schemas.microsoft.com/office/drawing/2014/main" id="{109E929C-C5FE-43CE-B276-2503A8D3BFDC}"/>
              </a:ext>
            </a:extLst>
          </p:cNvPr>
          <p:cNvSpPr>
            <a:spLocks noGrp="1"/>
          </p:cNvSpPr>
          <p:nvPr>
            <p:ph idx="1"/>
          </p:nvPr>
        </p:nvSpPr>
        <p:spPr/>
        <p:txBody>
          <a:bodyPr/>
          <a:lstStyle/>
          <a:p>
            <a:pPr marL="0" indent="0" eaLnBrk="1" hangingPunct="1">
              <a:buNone/>
            </a:pPr>
            <a:r>
              <a:rPr lang="de-DE" dirty="0"/>
              <a:t>Die weltweite Verteilung der Macht und die geltenden </a:t>
            </a:r>
            <a:r>
              <a:rPr lang="de-DE" dirty="0" err="1"/>
              <a:t>Herrschaftsverhältnisse</a:t>
            </a:r>
            <a:r>
              <a:rPr lang="de-DE" dirty="0"/>
              <a:t> sind ungerecht – um sie zu </a:t>
            </a:r>
            <a:r>
              <a:rPr lang="de-DE" dirty="0" err="1"/>
              <a:t>überwinden</a:t>
            </a:r>
            <a:r>
              <a:rPr lang="de-DE" dirty="0"/>
              <a:t>, brauchen wir die </a:t>
            </a:r>
            <a:r>
              <a:rPr lang="de-DE" b="1" dirty="0"/>
              <a:t>Globalisierung der Gerechtigkeit</a:t>
            </a:r>
            <a:r>
              <a:rPr lang="de-DE" dirty="0"/>
              <a:t>.</a:t>
            </a:r>
          </a:p>
          <a:p>
            <a:pPr marL="0" indent="0" eaLnBrk="1" hangingPunct="1">
              <a:buNone/>
            </a:pPr>
            <a:r>
              <a:rPr lang="de-DE" dirty="0"/>
              <a:t>Die </a:t>
            </a:r>
            <a:r>
              <a:rPr lang="de-DE" dirty="0" err="1"/>
              <a:t>Lohnarbeitsverhältnisse</a:t>
            </a:r>
            <a:r>
              <a:rPr lang="de-DE" dirty="0"/>
              <a:t> werden immer </a:t>
            </a:r>
            <a:r>
              <a:rPr lang="de-DE" dirty="0" err="1"/>
              <a:t>prekärer</a:t>
            </a:r>
            <a:r>
              <a:rPr lang="de-DE" dirty="0"/>
              <a:t>. Sie sind </a:t>
            </a:r>
            <a:r>
              <a:rPr lang="de-DE" dirty="0" err="1"/>
              <a:t>häufig</a:t>
            </a:r>
            <a:r>
              <a:rPr lang="de-DE" dirty="0"/>
              <a:t> </a:t>
            </a:r>
            <a:r>
              <a:rPr lang="de-DE" dirty="0" err="1"/>
              <a:t>ungeschützt</a:t>
            </a:r>
            <a:r>
              <a:rPr lang="de-DE" dirty="0"/>
              <a:t>, schlecht entlohnt und bieten einzelnen Menschen keine Perspektive </a:t>
            </a:r>
            <a:r>
              <a:rPr lang="de-DE" dirty="0" err="1"/>
              <a:t>für</a:t>
            </a:r>
            <a:r>
              <a:rPr lang="de-DE" dirty="0"/>
              <a:t> ihre Zukunft. In solchen </a:t>
            </a:r>
            <a:r>
              <a:rPr lang="de-DE" dirty="0" err="1"/>
              <a:t>prekären</a:t>
            </a:r>
            <a:r>
              <a:rPr lang="de-DE" dirty="0"/>
              <a:t> </a:t>
            </a:r>
            <a:r>
              <a:rPr lang="de-DE" dirty="0" err="1"/>
              <a:t>Arbeitsverhältnissen</a:t>
            </a:r>
            <a:r>
              <a:rPr lang="de-DE" dirty="0"/>
              <a:t> erleben wir in besonderem Maße </a:t>
            </a:r>
            <a:r>
              <a:rPr lang="de-DE" dirty="0" err="1"/>
              <a:t>menschenunwürdige</a:t>
            </a:r>
            <a:r>
              <a:rPr lang="de-DE" dirty="0"/>
              <a:t> Arbeit. </a:t>
            </a:r>
            <a:endParaRPr lang="de-DE" sz="2000" dirty="0"/>
          </a:p>
          <a:p>
            <a:pPr marL="0" indent="0" eaLnBrk="1" hangingPunct="1">
              <a:buNone/>
            </a:pPr>
            <a:r>
              <a:rPr lang="de-DE" dirty="0"/>
              <a:t>Deshalb richten wir nun unseren Blick auf diese </a:t>
            </a:r>
            <a:r>
              <a:rPr lang="de-DE" dirty="0" err="1"/>
              <a:t>prekäre</a:t>
            </a:r>
            <a:r>
              <a:rPr lang="de-DE" dirty="0"/>
              <a:t> Arbeit.</a:t>
            </a:r>
            <a:br>
              <a:rPr lang="de-DE" dirty="0"/>
            </a:br>
            <a:r>
              <a:rPr lang="de-DE" b="1" dirty="0"/>
              <a:t>Mit dem Ziel, sie abzuschaffen – in Deutschland und in der Welt, aber auch in unserer Kirche. </a:t>
            </a:r>
            <a:endParaRPr lang="de-DE" sz="2000" b="1" dirty="0"/>
          </a:p>
          <a:p>
            <a:pPr marL="0" indent="0" eaLnBrk="1" hangingPunct="1">
              <a:buNone/>
            </a:pPr>
            <a:endParaRPr lang="de-DE" sz="2000" dirty="0"/>
          </a:p>
          <a:p>
            <a:pPr marL="0" indent="0" eaLnBrk="1" hangingPunct="1">
              <a:buNone/>
            </a:pPr>
            <a:endParaRPr lang="de-DE" altLang="de-DE" sz="2200" dirty="0">
              <a:latin typeface="Calibri" panose="020F0502020204030204" pitchFamily="34" charset="0"/>
              <a:cs typeface="Calibri" panose="020F0502020204030204" pitchFamily="34" charset="0"/>
            </a:endParaRPr>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2918088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Wertvoll arbeiten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111910" y="1673352"/>
            <a:ext cx="5147187" cy="4503899"/>
          </a:xfrm>
        </p:spPr>
        <p:txBody>
          <a:bodyPr/>
          <a:lstStyle/>
          <a:p>
            <a:pPr marL="0" indent="0">
              <a:buNone/>
            </a:pPr>
            <a:r>
              <a:rPr lang="de-DE" sz="2000" dirty="0"/>
              <a:t>Wir </a:t>
            </a:r>
            <a:r>
              <a:rPr lang="de-DE" sz="2000" dirty="0" err="1"/>
              <a:t>müssen</a:t>
            </a:r>
            <a:r>
              <a:rPr lang="de-DE" sz="2000" dirty="0"/>
              <a:t> den Wert der Arbeit neu bestimmen. </a:t>
            </a:r>
            <a:r>
              <a:rPr lang="de-DE" sz="2000" b="1" dirty="0"/>
              <a:t>„Wertvoll arbeiten“ heißt dabei: </a:t>
            </a:r>
          </a:p>
          <a:p>
            <a:r>
              <a:rPr lang="de-DE" sz="2000" dirty="0"/>
              <a:t>… sinnvoll, verlässlich, beständig und gut für alle.</a:t>
            </a:r>
          </a:p>
          <a:p>
            <a:r>
              <a:rPr lang="de-DE" sz="2000" dirty="0"/>
              <a:t>… den einzelnen, die Gesellschaft und die Natur gleichermaßen im Blick.</a:t>
            </a:r>
          </a:p>
          <a:p>
            <a:r>
              <a:rPr lang="de-DE" sz="2000" dirty="0"/>
              <a:t>… wertvoll </a:t>
            </a:r>
            <a:r>
              <a:rPr lang="de-DE" sz="2000" dirty="0" err="1"/>
              <a:t>für</a:t>
            </a:r>
            <a:r>
              <a:rPr lang="de-DE" sz="2000" dirty="0"/>
              <a:t> das Gemeinwohl und den sozialen Zusammenhalt. Sie ist von Kooperation statt Wettbewerb, von Sorge statt </a:t>
            </a:r>
            <a:r>
              <a:rPr lang="de-DE" sz="2000" dirty="0" err="1"/>
              <a:t>Gleichgültigkeit</a:t>
            </a:r>
            <a:r>
              <a:rPr lang="de-DE" sz="2000" dirty="0"/>
              <a:t> bestimmt.</a:t>
            </a:r>
          </a:p>
          <a:p>
            <a:r>
              <a:rPr lang="de-DE" sz="2000" dirty="0"/>
              <a:t>… verbraucht nicht mehr </a:t>
            </a:r>
            <a:r>
              <a:rPr lang="de-DE" sz="2000" dirty="0" err="1"/>
              <a:t>natürliche</a:t>
            </a:r>
            <a:r>
              <a:rPr lang="de-DE" sz="2000" dirty="0"/>
              <a:t> Ressourcen als regenerativ erzeugt werden </a:t>
            </a:r>
            <a:r>
              <a:rPr lang="de-DE" sz="2000" dirty="0" err="1"/>
              <a:t>können</a:t>
            </a:r>
            <a:r>
              <a:rPr lang="de-DE" sz="2000" dirty="0"/>
              <a:t>.</a:t>
            </a:r>
          </a:p>
          <a:p>
            <a:endParaRPr lang="de-DE" sz="2000" dirty="0"/>
          </a:p>
          <a:p>
            <a:endParaRPr lang="de-DE" sz="2000" dirty="0"/>
          </a:p>
          <a:p>
            <a:endParaRPr lang="de-DE" sz="20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4" name="Grafik 3">
            <a:extLst>
              <a:ext uri="{FF2B5EF4-FFF2-40B4-BE49-F238E27FC236}">
                <a16:creationId xmlns:a16="http://schemas.microsoft.com/office/drawing/2014/main" id="{78188229-E037-3C4D-BFC4-D87FAD427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536" y="2285999"/>
            <a:ext cx="2251364" cy="2698955"/>
          </a:xfrm>
          <a:prstGeom prst="rect">
            <a:avLst/>
          </a:prstGeom>
        </p:spPr>
      </p:pic>
    </p:spTree>
    <p:extLst>
      <p:ext uri="{BB962C8B-B14F-4D97-AF65-F5344CB8AC3E}">
        <p14:creationId xmlns:p14="http://schemas.microsoft.com/office/powerpoint/2010/main" val="12709159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Wertvoll arbeiten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097161" y="1673352"/>
            <a:ext cx="5161936" cy="4503899"/>
          </a:xfrm>
        </p:spPr>
        <p:txBody>
          <a:bodyPr/>
          <a:lstStyle/>
          <a:p>
            <a:pPr marL="0" indent="0">
              <a:buNone/>
            </a:pPr>
            <a:r>
              <a:rPr lang="de-DE" sz="2000" dirty="0"/>
              <a:t>Wir </a:t>
            </a:r>
            <a:r>
              <a:rPr lang="de-DE" sz="2000" dirty="0" err="1"/>
              <a:t>müssen</a:t>
            </a:r>
            <a:r>
              <a:rPr lang="de-DE" sz="2000" dirty="0"/>
              <a:t> den Wert der Arbeit neu bestimmen. </a:t>
            </a:r>
            <a:r>
              <a:rPr lang="de-DE" sz="2000" b="1" dirty="0"/>
              <a:t>„Wertvoll arbeiten“ heißt dabei: </a:t>
            </a:r>
          </a:p>
          <a:p>
            <a:r>
              <a:rPr lang="de-DE" sz="2000" dirty="0"/>
              <a:t>… die </a:t>
            </a:r>
            <a:r>
              <a:rPr lang="de-DE" sz="2000" dirty="0" err="1"/>
              <a:t>Bedürfnisse</a:t>
            </a:r>
            <a:r>
              <a:rPr lang="de-DE" sz="2000" dirty="0"/>
              <a:t> aller Menschen innerhalb der Grenzen unseres Planeten </a:t>
            </a:r>
            <a:r>
              <a:rPr lang="de-DE" sz="2000" dirty="0" err="1"/>
              <a:t>erfüllen</a:t>
            </a:r>
            <a:r>
              <a:rPr lang="de-DE" sz="2000" dirty="0"/>
              <a:t> und auch </a:t>
            </a:r>
            <a:r>
              <a:rPr lang="de-DE" sz="2000" dirty="0" err="1"/>
              <a:t>zukünftigen</a:t>
            </a:r>
            <a:r>
              <a:rPr lang="de-DE" sz="2000" dirty="0"/>
              <a:t> Generationen ein </a:t>
            </a:r>
            <a:r>
              <a:rPr lang="de-DE" sz="2000" dirty="0" err="1"/>
              <a:t>menschenwürdiges</a:t>
            </a:r>
            <a:r>
              <a:rPr lang="de-DE" sz="2000" dirty="0"/>
              <a:t> Leben </a:t>
            </a:r>
            <a:r>
              <a:rPr lang="de-DE" sz="2000" dirty="0" err="1"/>
              <a:t>ermöglichen</a:t>
            </a:r>
            <a:r>
              <a:rPr lang="de-DE" sz="2000" dirty="0"/>
              <a:t>.</a:t>
            </a:r>
          </a:p>
          <a:p>
            <a:r>
              <a:rPr lang="de-DE" sz="2000" dirty="0"/>
              <a:t>… produziert die Waren und Dienstleistungen, die </a:t>
            </a:r>
            <a:r>
              <a:rPr lang="de-DE" sz="2000" dirty="0" err="1"/>
              <a:t>für</a:t>
            </a:r>
            <a:r>
              <a:rPr lang="de-DE" sz="2000" dirty="0"/>
              <a:t> das Leben aller notwendig und wertvoll sind und nimmt damit Abschied von </a:t>
            </a:r>
            <a:r>
              <a:rPr lang="de-DE" sz="2000" dirty="0" err="1"/>
              <a:t>Überflüssigem</a:t>
            </a:r>
            <a:r>
              <a:rPr lang="de-DE" sz="2000" dirty="0"/>
              <a:t> und der „Wegwerfkultur“. </a:t>
            </a:r>
          </a:p>
          <a:p>
            <a:r>
              <a:rPr lang="de-DE" sz="2000" dirty="0"/>
              <a:t>… erkennt die notwendigen Grenzen und Begrenzungen an, der Mensch ist dabei der Maßstab.</a:t>
            </a:r>
          </a:p>
          <a:p>
            <a:endParaRPr lang="de-DE" sz="20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4" name="Grafik 3">
            <a:extLst>
              <a:ext uri="{FF2B5EF4-FFF2-40B4-BE49-F238E27FC236}">
                <a16:creationId xmlns:a16="http://schemas.microsoft.com/office/drawing/2014/main" id="{0C4C7551-85E8-B34A-8287-8EC3ADDD69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200" y="1939413"/>
            <a:ext cx="2421988" cy="3502742"/>
          </a:xfrm>
          <a:prstGeom prst="rect">
            <a:avLst/>
          </a:prstGeom>
        </p:spPr>
      </p:pic>
    </p:spTree>
    <p:extLst>
      <p:ext uri="{BB962C8B-B14F-4D97-AF65-F5344CB8AC3E}">
        <p14:creationId xmlns:p14="http://schemas.microsoft.com/office/powerpoint/2010/main" val="32422369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Wertvoll arbeiten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067665" y="1673352"/>
            <a:ext cx="5191432" cy="4503899"/>
          </a:xfrm>
        </p:spPr>
        <p:txBody>
          <a:bodyPr/>
          <a:lstStyle/>
          <a:p>
            <a:pPr marL="0" indent="0">
              <a:buNone/>
            </a:pPr>
            <a:r>
              <a:rPr lang="de-DE" sz="2000" dirty="0"/>
              <a:t>Wir </a:t>
            </a:r>
            <a:r>
              <a:rPr lang="de-DE" sz="2000" dirty="0" err="1"/>
              <a:t>müssen</a:t>
            </a:r>
            <a:r>
              <a:rPr lang="de-DE" sz="2000" dirty="0"/>
              <a:t> den Wert der Arbeit neu bestimmen. </a:t>
            </a:r>
            <a:r>
              <a:rPr lang="de-DE" sz="2000" b="1" dirty="0"/>
              <a:t>„Wertvoll arbeiten“ heißt dabei: </a:t>
            </a:r>
          </a:p>
          <a:p>
            <a:r>
              <a:rPr lang="de-DE" sz="2000" dirty="0"/>
              <a:t>… zeigt sich auch gerade in personennahen Dienstleistungen wie Erziehung, Bildung und Pflege.</a:t>
            </a:r>
          </a:p>
          <a:p>
            <a:r>
              <a:rPr lang="de-DE" sz="2000" dirty="0"/>
              <a:t>… Grundlage ist die demokratische </a:t>
            </a:r>
            <a:r>
              <a:rPr lang="de-DE" sz="2000" dirty="0" err="1"/>
              <a:t>Ermächtigung</a:t>
            </a:r>
            <a:r>
              <a:rPr lang="de-DE" sz="2000" dirty="0"/>
              <a:t> der arbeitenden Menschen; sie wird in Selbstbestimmung und Freiheit </a:t>
            </a:r>
            <a:r>
              <a:rPr lang="de-DE" sz="2000" dirty="0" err="1"/>
              <a:t>ausgeübt</a:t>
            </a:r>
            <a:r>
              <a:rPr lang="de-DE" sz="2000" dirty="0"/>
              <a:t>.</a:t>
            </a:r>
          </a:p>
          <a:p>
            <a:r>
              <a:rPr lang="de-DE" sz="2000" dirty="0"/>
              <a:t>… Kunst und Kultur sind notwendig für Sinnorientierung und Zusammenhalt. </a:t>
            </a:r>
          </a:p>
          <a:p>
            <a:endParaRPr lang="de-DE" sz="2000" dirty="0"/>
          </a:p>
          <a:p>
            <a:endParaRPr lang="de-DE" sz="20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4" name="Grafik 3">
            <a:extLst>
              <a:ext uri="{FF2B5EF4-FFF2-40B4-BE49-F238E27FC236}">
                <a16:creationId xmlns:a16="http://schemas.microsoft.com/office/drawing/2014/main" id="{F4390AF1-3CA3-1749-A410-7A028FC1A0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319" y="1791339"/>
            <a:ext cx="2369245" cy="3996813"/>
          </a:xfrm>
          <a:prstGeom prst="rect">
            <a:avLst/>
          </a:prstGeom>
        </p:spPr>
      </p:pic>
    </p:spTree>
    <p:extLst>
      <p:ext uri="{BB962C8B-B14F-4D97-AF65-F5344CB8AC3E}">
        <p14:creationId xmlns:p14="http://schemas.microsoft.com/office/powerpoint/2010/main" val="4621661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Zusammenfassung: Urteilen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943897" y="1673352"/>
            <a:ext cx="7315199" cy="4503899"/>
          </a:xfrm>
        </p:spPr>
        <p:txBody>
          <a:bodyPr/>
          <a:lstStyle/>
          <a:p>
            <a:pPr marL="0" indent="0">
              <a:buNone/>
            </a:pPr>
            <a:r>
              <a:rPr lang="de-DE" sz="2100" dirty="0"/>
              <a:t>Kurz gesagt: </a:t>
            </a:r>
            <a:r>
              <a:rPr lang="de-DE" sz="2100" dirty="0" err="1"/>
              <a:t>Prekäre</a:t>
            </a:r>
            <a:r>
              <a:rPr lang="de-DE" sz="2100" dirty="0"/>
              <a:t> Arbeit grenzt aus durch schlechte Entlohnung, fehlende Rechte, </a:t>
            </a:r>
            <a:r>
              <a:rPr lang="de-DE" sz="2100" dirty="0" err="1"/>
              <a:t>ungenügende</a:t>
            </a:r>
            <a:r>
              <a:rPr lang="de-DE" sz="2100" dirty="0"/>
              <a:t> </a:t>
            </a:r>
            <a:r>
              <a:rPr lang="de-DE" sz="2100" dirty="0" err="1"/>
              <a:t>Mitbestimmungsmöglichkeiten</a:t>
            </a:r>
            <a:r>
              <a:rPr lang="de-DE" sz="2100" dirty="0"/>
              <a:t> und mangelnde Teilhabe an der Gesellschaft. </a:t>
            </a:r>
            <a:r>
              <a:rPr lang="de-DE" sz="2100" dirty="0" err="1"/>
              <a:t>Prekäre</a:t>
            </a:r>
            <a:r>
              <a:rPr lang="de-DE" sz="2100" dirty="0"/>
              <a:t> </a:t>
            </a:r>
            <a:r>
              <a:rPr lang="de-DE" sz="2100" dirty="0" err="1"/>
              <a:t>Arbeitsverhältnisse</a:t>
            </a:r>
            <a:r>
              <a:rPr lang="de-DE" sz="2100" dirty="0"/>
              <a:t> sind unsolidarisch, ungerecht, </a:t>
            </a:r>
            <a:r>
              <a:rPr lang="de-DE" sz="2100" dirty="0" err="1"/>
              <a:t>menschenunwürdig</a:t>
            </a:r>
            <a:r>
              <a:rPr lang="de-DE" sz="2100" dirty="0"/>
              <a:t> und nicht nachhaltig. Sie sind unchristlich. Sie </a:t>
            </a:r>
            <a:r>
              <a:rPr lang="de-DE" sz="2100" dirty="0" err="1"/>
              <a:t>müssen</a:t>
            </a:r>
            <a:r>
              <a:rPr lang="de-DE" sz="2100" dirty="0"/>
              <a:t> </a:t>
            </a:r>
            <a:r>
              <a:rPr lang="de-DE" sz="2100" dirty="0" err="1"/>
              <a:t>bekämpft</a:t>
            </a:r>
            <a:r>
              <a:rPr lang="de-DE" sz="2100" dirty="0"/>
              <a:t> und abgeschafft werden! Die KAB bewertet alle Einzelmaßnahmen auch auf dem Hintergrund, ob sie eine kapitalistische Wirtschaftsordnung </a:t>
            </a:r>
            <a:r>
              <a:rPr lang="de-DE" sz="2100" dirty="0" err="1"/>
              <a:t>überwinden</a:t>
            </a:r>
            <a:r>
              <a:rPr lang="de-DE" sz="2100" dirty="0"/>
              <a:t>, die alle </a:t>
            </a:r>
            <a:r>
              <a:rPr lang="de-DE" sz="2100" dirty="0" err="1"/>
              <a:t>Tätigkeit</a:t>
            </a:r>
            <a:r>
              <a:rPr lang="de-DE" sz="2100" dirty="0"/>
              <a:t> nur nach der finanziellen Rendite bewertet. Die Maßnahmen </a:t>
            </a:r>
            <a:r>
              <a:rPr lang="de-DE" sz="2100" dirty="0" err="1"/>
              <a:t>müssen</a:t>
            </a:r>
            <a:r>
              <a:rPr lang="de-DE" sz="2100" dirty="0"/>
              <a:t> also zu einer </a:t>
            </a:r>
            <a:r>
              <a:rPr lang="de-DE" sz="2100" dirty="0" err="1"/>
              <a:t>Tätigkeitsgesellschaft</a:t>
            </a:r>
            <a:r>
              <a:rPr lang="de-DE" sz="2100" dirty="0"/>
              <a:t> </a:t>
            </a:r>
            <a:r>
              <a:rPr lang="de-DE" sz="2100" dirty="0" err="1"/>
              <a:t>führen</a:t>
            </a:r>
            <a:r>
              <a:rPr lang="de-DE" sz="2100" dirty="0"/>
              <a:t>, in der „Arbeit“ nicht auf Erwerbsarbeit reduziert wird, sondern in der auch die gemeinwohlorientierte und die Privatarbeit </a:t>
            </a:r>
            <a:r>
              <a:rPr lang="de-DE" sz="2100" dirty="0" err="1"/>
              <a:t>ebenbürtig</a:t>
            </a:r>
            <a:r>
              <a:rPr lang="de-DE" sz="2100" dirty="0"/>
              <a:t> als Mitarbeit am </a:t>
            </a:r>
            <a:r>
              <a:rPr lang="de-DE" sz="2100" dirty="0" err="1"/>
              <a:t>Schöpfungswerk</a:t>
            </a:r>
            <a:r>
              <a:rPr lang="de-DE" sz="2100" dirty="0"/>
              <a:t> Gottes gelten. </a:t>
            </a:r>
          </a:p>
          <a:p>
            <a:pPr marL="0" indent="0">
              <a:buNone/>
            </a:pPr>
            <a:endParaRPr lang="de-DE" sz="2100" dirty="0"/>
          </a:p>
        </p:txBody>
      </p:sp>
      <p:pic>
        <p:nvPicPr>
          <p:cNvPr id="3074" name="Picture 2" descr="Downloads - Service - KAB Diözesanverband Limburg">
            <a:extLst>
              <a:ext uri="{FF2B5EF4-FFF2-40B4-BE49-F238E27FC236}">
                <a16:creationId xmlns:a16="http://schemas.microsoft.com/office/drawing/2014/main" id="{82543D22-01E9-EB42-A928-3B0141646E1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6281" y="533400"/>
            <a:ext cx="1415845" cy="100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226814"/>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D3325DA-0746-924A-8DB5-041182DDE664}"/>
              </a:ext>
            </a:extLst>
          </p:cNvPr>
          <p:cNvSpPr>
            <a:spLocks noGrp="1"/>
          </p:cNvSpPr>
          <p:nvPr>
            <p:ph type="title"/>
          </p:nvPr>
        </p:nvSpPr>
        <p:spPr/>
        <p:txBody>
          <a:bodyPr>
            <a:normAutofit/>
          </a:bodyPr>
          <a:lstStyle/>
          <a:p>
            <a:r>
              <a:rPr lang="de-DE" dirty="0"/>
              <a:t>Wir handeln: Unser Einsatz gegen prekäre Arbeit!</a:t>
            </a:r>
          </a:p>
        </p:txBody>
      </p:sp>
      <p:sp>
        <p:nvSpPr>
          <p:cNvPr id="6" name="Textplatzhalter 5">
            <a:extLst>
              <a:ext uri="{FF2B5EF4-FFF2-40B4-BE49-F238E27FC236}">
                <a16:creationId xmlns:a16="http://schemas.microsoft.com/office/drawing/2014/main" id="{0BAC11C8-FE17-D44F-869C-ACB2F72F8386}"/>
              </a:ext>
            </a:extLst>
          </p:cNvPr>
          <p:cNvSpPr>
            <a:spLocks noGrp="1"/>
          </p:cNvSpPr>
          <p:nvPr>
            <p:ph type="body" idx="1"/>
          </p:nvPr>
        </p:nvSpPr>
        <p:spPr/>
        <p:txBody>
          <a:bodyPr/>
          <a:lstStyle/>
          <a:p>
            <a:r>
              <a:rPr lang="de-DE" dirty="0"/>
              <a:t>Teil 3: Handeln</a:t>
            </a:r>
          </a:p>
        </p:txBody>
      </p:sp>
      <p:pic>
        <p:nvPicPr>
          <p:cNvPr id="7" name="Grafik 6">
            <a:extLst>
              <a:ext uri="{FF2B5EF4-FFF2-40B4-BE49-F238E27FC236}">
                <a16:creationId xmlns:a16="http://schemas.microsoft.com/office/drawing/2014/main" id="{074A604A-B158-A54E-A811-4D0DD6CD52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2313" y="844105"/>
            <a:ext cx="2064774" cy="1789471"/>
          </a:xfrm>
          <a:prstGeom prst="rect">
            <a:avLst/>
          </a:prstGeom>
        </p:spPr>
      </p:pic>
    </p:spTree>
    <p:extLst>
      <p:ext uri="{BB962C8B-B14F-4D97-AF65-F5344CB8AC3E}">
        <p14:creationId xmlns:p14="http://schemas.microsoft.com/office/powerpoint/2010/main" val="2897137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0ACA434-409D-1646-9A9C-59F98B5914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4571998" y="1932038"/>
            <a:ext cx="4114801" cy="4097594"/>
          </a:xfrm>
          <a:prstGeom prst="rect">
            <a:avLst/>
          </a:prstGeom>
          <a:effectLst>
            <a:glow>
              <a:schemeClr val="accent1">
                <a:alpha val="40000"/>
              </a:schemeClr>
            </a:glow>
          </a:effectLst>
        </p:spPr>
      </p:pic>
      <p:pic>
        <p:nvPicPr>
          <p:cNvPr id="6" name="Grafik 5">
            <a:extLst>
              <a:ext uri="{FF2B5EF4-FFF2-40B4-BE49-F238E27FC236}">
                <a16:creationId xmlns:a16="http://schemas.microsoft.com/office/drawing/2014/main" id="{E91E6047-0C3F-4C4E-A1BC-E0ED56A58E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99" y="1932039"/>
            <a:ext cx="4114801" cy="4097593"/>
          </a:xfrm>
          <a:prstGeom prst="rect">
            <a:avLst/>
          </a:prstGeom>
        </p:spPr>
      </p:pic>
      <p:sp>
        <p:nvSpPr>
          <p:cNvPr id="2" name="Titel 1">
            <a:extLst>
              <a:ext uri="{FF2B5EF4-FFF2-40B4-BE49-F238E27FC236}">
                <a16:creationId xmlns:a16="http://schemas.microsoft.com/office/drawing/2014/main" id="{C13648AB-38FB-8246-BB75-8C58B0E65889}"/>
              </a:ext>
            </a:extLst>
          </p:cNvPr>
          <p:cNvSpPr>
            <a:spLocks noGrp="1"/>
          </p:cNvSpPr>
          <p:nvPr>
            <p:ph type="title"/>
          </p:nvPr>
        </p:nvSpPr>
        <p:spPr>
          <a:xfrm>
            <a:off x="457200" y="533400"/>
            <a:ext cx="8229600" cy="990600"/>
          </a:xfrm>
        </p:spPr>
        <p:txBody>
          <a:bodyPr/>
          <a:lstStyle/>
          <a:p>
            <a:r>
              <a:rPr lang="de-DE" dirty="0"/>
              <a:t>Biblischer Impuls: Handeln</a:t>
            </a:r>
          </a:p>
        </p:txBody>
      </p:sp>
      <p:sp>
        <p:nvSpPr>
          <p:cNvPr id="4" name="Inhaltsplatzhalter 3">
            <a:extLst>
              <a:ext uri="{FF2B5EF4-FFF2-40B4-BE49-F238E27FC236}">
                <a16:creationId xmlns:a16="http://schemas.microsoft.com/office/drawing/2014/main" id="{86089F3F-32FF-F64A-B504-24EC2E2EC06A}"/>
              </a:ext>
            </a:extLst>
          </p:cNvPr>
          <p:cNvSpPr>
            <a:spLocks noGrp="1"/>
          </p:cNvSpPr>
          <p:nvPr>
            <p:ph sz="half" idx="2"/>
          </p:nvPr>
        </p:nvSpPr>
        <p:spPr>
          <a:xfrm>
            <a:off x="457197" y="5039032"/>
            <a:ext cx="8229599" cy="990600"/>
          </a:xfrm>
          <a:solidFill>
            <a:schemeClr val="tx1"/>
          </a:solidFill>
        </p:spPr>
        <p:txBody>
          <a:bodyPr/>
          <a:lstStyle/>
          <a:p>
            <a:pPr marL="0" indent="0" algn="ctr">
              <a:buNone/>
            </a:pPr>
            <a:r>
              <a:rPr lang="de-DE" i="1" dirty="0">
                <a:solidFill>
                  <a:schemeClr val="bg1"/>
                </a:solidFill>
              </a:rPr>
              <a:t>„Barmherzigkeit will ich, nicht Opfer.“ (</a:t>
            </a:r>
            <a:r>
              <a:rPr lang="de-DE" i="1" dirty="0" err="1">
                <a:solidFill>
                  <a:schemeClr val="bg1"/>
                </a:solidFill>
              </a:rPr>
              <a:t>Mt</a:t>
            </a:r>
            <a:r>
              <a:rPr lang="de-DE" i="1" dirty="0">
                <a:solidFill>
                  <a:schemeClr val="bg1"/>
                </a:solidFill>
              </a:rPr>
              <a:t> 12,7) </a:t>
            </a:r>
            <a:endParaRPr lang="de-DE" sz="2000" dirty="0">
              <a:solidFill>
                <a:schemeClr val="bg1"/>
              </a:solidFill>
            </a:endParaRPr>
          </a:p>
          <a:p>
            <a:pPr marL="0" indent="0" algn="ctr">
              <a:buNone/>
            </a:pPr>
            <a:r>
              <a:rPr lang="de-DE" i="1" dirty="0">
                <a:solidFill>
                  <a:schemeClr val="bg1"/>
                </a:solidFill>
              </a:rPr>
              <a:t>„Ein Arbeiter ist seines Lohnes wert.“ (1. Tim 5,18) </a:t>
            </a:r>
            <a:endParaRPr lang="de-DE" sz="2000" dirty="0">
              <a:solidFill>
                <a:schemeClr val="bg1"/>
              </a:solidFill>
            </a:endParaRPr>
          </a:p>
          <a:p>
            <a:pPr marL="0" indent="0" algn="ctr">
              <a:buNone/>
            </a:pPr>
            <a:endParaRPr lang="de-DE" sz="2000" dirty="0">
              <a:solidFill>
                <a:schemeClr val="bg1"/>
              </a:solidFill>
            </a:endParaRPr>
          </a:p>
        </p:txBody>
      </p:sp>
    </p:spTree>
    <p:extLst>
      <p:ext uri="{BB962C8B-B14F-4D97-AF65-F5344CB8AC3E}">
        <p14:creationId xmlns:p14="http://schemas.microsoft.com/office/powerpoint/2010/main" val="24117836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Die Hebel gegen prekäre Arbeit…</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685800" y="1673352"/>
            <a:ext cx="7573297" cy="4503899"/>
          </a:xfrm>
        </p:spPr>
        <p:txBody>
          <a:bodyPr/>
          <a:lstStyle/>
          <a:p>
            <a:pPr marL="0" indent="0">
              <a:buNone/>
            </a:pPr>
            <a:r>
              <a:rPr lang="de-DE" dirty="0"/>
              <a:t>Unser Ziel als Bewegung ist es, </a:t>
            </a:r>
            <a:r>
              <a:rPr lang="de-DE" dirty="0" err="1"/>
              <a:t>prekäre</a:t>
            </a:r>
            <a:r>
              <a:rPr lang="de-DE" dirty="0"/>
              <a:t> Arbeit abzuschaffen. Um </a:t>
            </a:r>
            <a:r>
              <a:rPr lang="de-DE" dirty="0" err="1"/>
              <a:t>prekäre</a:t>
            </a:r>
            <a:r>
              <a:rPr lang="de-DE" dirty="0"/>
              <a:t> Arbeit abzuschaffen, setzen wir die Hebel auf verschiedenen Ebenen an: </a:t>
            </a:r>
            <a:endParaRPr lang="de-DE" sz="2000" dirty="0"/>
          </a:p>
          <a:p>
            <a:r>
              <a:rPr lang="de-DE" sz="2000" dirty="0"/>
              <a:t>auf </a:t>
            </a:r>
            <a:r>
              <a:rPr lang="de-DE" sz="2000" b="1" dirty="0"/>
              <a:t>politischer Ebene</a:t>
            </a:r>
            <a:r>
              <a:rPr lang="de-DE" sz="2000" dirty="0"/>
              <a:t> hinterfragen wir das bestehende System, organisieren wir die Auseinandersetzung mit Politiker*innen und </a:t>
            </a:r>
            <a:r>
              <a:rPr lang="de-DE" sz="2000" dirty="0" err="1"/>
              <a:t>führen</a:t>
            </a:r>
            <a:r>
              <a:rPr lang="de-DE" sz="2000" dirty="0"/>
              <a:t> Kampagnen durch; </a:t>
            </a:r>
          </a:p>
          <a:p>
            <a:r>
              <a:rPr lang="de-DE" sz="2000" dirty="0"/>
              <a:t>auf </a:t>
            </a:r>
            <a:r>
              <a:rPr lang="de-DE" sz="2000" b="1" dirty="0"/>
              <a:t>fachspezifischer Ebene </a:t>
            </a:r>
            <a:r>
              <a:rPr lang="de-DE" sz="2000" dirty="0"/>
              <a:t>pflegen wir einen intensiven Dialog mit Wissenschaft, Gewerkschaften und Kooperationspartner*innen und organisieren Bildung; </a:t>
            </a:r>
          </a:p>
          <a:p>
            <a:r>
              <a:rPr lang="de-DE" sz="2000" dirty="0"/>
              <a:t>auf </a:t>
            </a:r>
            <a:r>
              <a:rPr lang="de-DE" sz="2000" b="1" dirty="0"/>
              <a:t>gesellschaftlicher Ebene </a:t>
            </a:r>
            <a:r>
              <a:rPr lang="de-DE" sz="2000" dirty="0" err="1"/>
              <a:t>führen</a:t>
            </a:r>
            <a:r>
              <a:rPr lang="de-DE" sz="2000" dirty="0"/>
              <a:t> wir eine breite Debatte </a:t>
            </a:r>
            <a:r>
              <a:rPr lang="de-DE" sz="2000" dirty="0" err="1"/>
              <a:t>über</a:t>
            </a:r>
            <a:r>
              <a:rPr lang="de-DE" sz="2000" dirty="0"/>
              <a:t> die </a:t>
            </a:r>
            <a:r>
              <a:rPr lang="de-DE" sz="2000" dirty="0" err="1"/>
              <a:t>Tätigkeitsgesellschaft</a:t>
            </a:r>
            <a:r>
              <a:rPr lang="de-DE" sz="2000" dirty="0"/>
              <a:t> und </a:t>
            </a:r>
            <a:r>
              <a:rPr lang="de-DE" sz="2000" dirty="0" err="1"/>
              <a:t>verbünden</a:t>
            </a:r>
            <a:r>
              <a:rPr lang="de-DE" sz="2000" dirty="0"/>
              <a:t> uns mit anderen Akteuren der Zivilgesellschaft und solidarisieren uns mit Betroffenen; </a:t>
            </a:r>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30147131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377366"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Die Hebel gegen prekäre Arbeit…</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685800" y="1673352"/>
            <a:ext cx="7573297" cy="4503899"/>
          </a:xfrm>
        </p:spPr>
        <p:txBody>
          <a:bodyPr/>
          <a:lstStyle/>
          <a:p>
            <a:pPr marL="0" indent="0">
              <a:buNone/>
            </a:pPr>
            <a:r>
              <a:rPr lang="de-DE" dirty="0"/>
              <a:t>Unser Ziel als Bewegung ist es, </a:t>
            </a:r>
            <a:r>
              <a:rPr lang="de-DE" dirty="0" err="1"/>
              <a:t>prekäre</a:t>
            </a:r>
            <a:r>
              <a:rPr lang="de-DE" dirty="0"/>
              <a:t> Arbeit abzuschaffen. Um </a:t>
            </a:r>
            <a:r>
              <a:rPr lang="de-DE" dirty="0" err="1"/>
              <a:t>prekäre</a:t>
            </a:r>
            <a:r>
              <a:rPr lang="de-DE" dirty="0"/>
              <a:t> Arbeit abzuschaffen, setzen wir die Hebel auf verschiedenen Ebenen an: </a:t>
            </a:r>
            <a:endParaRPr lang="de-DE" sz="2000" dirty="0"/>
          </a:p>
          <a:p>
            <a:r>
              <a:rPr lang="de-DE" dirty="0"/>
              <a:t>auf </a:t>
            </a:r>
            <a:r>
              <a:rPr lang="de-DE" b="1" dirty="0"/>
              <a:t>kirchlicher Ebene </a:t>
            </a:r>
            <a:r>
              <a:rPr lang="de-DE" dirty="0"/>
              <a:t>prangern wir </a:t>
            </a:r>
            <a:r>
              <a:rPr lang="de-DE" dirty="0" err="1"/>
              <a:t>Missstände</a:t>
            </a:r>
            <a:r>
              <a:rPr lang="de-DE" dirty="0"/>
              <a:t> in kirchlichen </a:t>
            </a:r>
            <a:r>
              <a:rPr lang="de-DE" dirty="0" err="1"/>
              <a:t>Arbeitsverhältnissen</a:t>
            </a:r>
            <a:r>
              <a:rPr lang="de-DE" dirty="0"/>
              <a:t> an und setzen uns </a:t>
            </a:r>
            <a:r>
              <a:rPr lang="de-DE" dirty="0" err="1"/>
              <a:t>für</a:t>
            </a:r>
            <a:r>
              <a:rPr lang="de-DE" dirty="0"/>
              <a:t> eine </a:t>
            </a:r>
            <a:r>
              <a:rPr lang="de-DE" dirty="0" err="1"/>
              <a:t>veränderte</a:t>
            </a:r>
            <a:r>
              <a:rPr lang="de-DE" dirty="0"/>
              <a:t> Praxis ein; </a:t>
            </a:r>
          </a:p>
          <a:p>
            <a:r>
              <a:rPr lang="de-DE" dirty="0"/>
              <a:t>auf </a:t>
            </a:r>
            <a:r>
              <a:rPr lang="de-DE" b="1" dirty="0"/>
              <a:t>individueller Ebene </a:t>
            </a:r>
            <a:r>
              <a:rPr lang="de-DE" dirty="0" err="1"/>
              <a:t>unterstützen</a:t>
            </a:r>
            <a:r>
              <a:rPr lang="de-DE" dirty="0"/>
              <a:t> wir unsere Mitglieder, sich durch Bildung, Beratung und Vertretung gegen </a:t>
            </a:r>
            <a:r>
              <a:rPr lang="de-DE" dirty="0" err="1"/>
              <a:t>prekäre</a:t>
            </a:r>
            <a:r>
              <a:rPr lang="de-DE" dirty="0"/>
              <a:t> </a:t>
            </a:r>
            <a:r>
              <a:rPr lang="de-DE" dirty="0" err="1"/>
              <a:t>Arbeitsverhältnisse</a:t>
            </a:r>
            <a:r>
              <a:rPr lang="de-DE" dirty="0"/>
              <a:t> zur Wehr zu setzen. </a:t>
            </a:r>
          </a:p>
          <a:p>
            <a:pPr marL="0" indent="0">
              <a:buNone/>
            </a:pPr>
            <a:endParaRPr lang="de-DE" sz="20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35515062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Maßnahmen gegen prekäre Arbeit:</a:t>
            </a:r>
            <a:br>
              <a:rPr lang="de-DE" altLang="de-DE" sz="3600" b="1" cap="none" dirty="0">
                <a:latin typeface="Calibri" panose="020F0502020204030204" pitchFamily="34" charset="0"/>
              </a:rPr>
            </a:br>
            <a:r>
              <a:rPr lang="de-DE" altLang="de-DE" sz="3600" b="1" cap="none" dirty="0">
                <a:latin typeface="Calibri" panose="020F0502020204030204" pitchFamily="34" charset="0"/>
              </a:rPr>
              <a:t>gerechter Lohn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4786312" y="1820701"/>
            <a:ext cx="3900487" cy="4503899"/>
          </a:xfrm>
        </p:spPr>
        <p:txBody>
          <a:bodyPr/>
          <a:lstStyle/>
          <a:p>
            <a:pPr marL="0" indent="0">
              <a:buNone/>
            </a:pPr>
            <a:r>
              <a:rPr lang="de-DE" sz="2800" b="1" dirty="0"/>
              <a:t>Der Lohn </a:t>
            </a:r>
            <a:r>
              <a:rPr lang="de-DE" sz="2800" b="1" dirty="0" err="1"/>
              <a:t>für</a:t>
            </a:r>
            <a:r>
              <a:rPr lang="de-DE" sz="2800" b="1" dirty="0"/>
              <a:t> geleistete Arbeit muss zum Leben reichen und Altersarmut vorbeugen. </a:t>
            </a:r>
            <a:r>
              <a:rPr lang="de-DE" sz="1800" dirty="0"/>
              <a:t>Um das zu erreichen, muss ein </a:t>
            </a:r>
            <a:r>
              <a:rPr lang="de-DE" sz="1800" dirty="0" err="1"/>
              <a:t>menschenwürdiger</a:t>
            </a:r>
            <a:r>
              <a:rPr lang="de-DE" sz="1800" dirty="0"/>
              <a:t> Mindestlohn bei 60 Prozent des Bruttomonatsverdienstes von in Vollzeit </a:t>
            </a:r>
            <a:r>
              <a:rPr lang="de-DE" sz="1800" dirty="0" err="1"/>
              <a:t>beschäftigten</a:t>
            </a:r>
            <a:r>
              <a:rPr lang="de-DE" sz="1800" dirty="0"/>
              <a:t> Arbeitnehmer*innen im produzierenden Gewerbe und im Dienstleistungsbereich sein. Daraus ergibt sich derzeit ein gesetzlicher Mindestlohn in </a:t>
            </a:r>
            <a:r>
              <a:rPr lang="de-DE" sz="1800" dirty="0" err="1"/>
              <a:t>Höhe</a:t>
            </a:r>
            <a:r>
              <a:rPr lang="de-DE" sz="1800" dirty="0"/>
              <a:t> von mindestens 14,09 Euro. </a:t>
            </a:r>
          </a:p>
          <a:p>
            <a:pPr marL="0" indent="0">
              <a:buNone/>
            </a:pPr>
            <a:endParaRPr lang="de-DE"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1028" name="Picture 4" descr="Mindestlohn - Faire Löhne - Top Themen - Themen - KAB Deutschlands e.V.">
            <a:extLst>
              <a:ext uri="{FF2B5EF4-FFF2-40B4-BE49-F238E27FC236}">
                <a16:creationId xmlns:a16="http://schemas.microsoft.com/office/drawing/2014/main" id="{8AC706A8-F69D-B74E-B4E2-23D9D35C4A1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1920713"/>
            <a:ext cx="4114800"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558124"/>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589834" cy="990600"/>
          </a:xfrm>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Maßnahmen gegen prekäre Arbeit: </a:t>
            </a:r>
            <a:br>
              <a:rPr lang="de-DE" altLang="de-DE" sz="3600" b="1" cap="none" dirty="0">
                <a:latin typeface="Calibri" panose="020F0502020204030204" pitchFamily="34" charset="0"/>
              </a:rPr>
            </a:br>
            <a:r>
              <a:rPr lang="de-DE" altLang="de-DE" sz="3600" b="1" cap="none" dirty="0">
                <a:latin typeface="Calibri" panose="020F0502020204030204" pitchFamily="34" charset="0"/>
              </a:rPr>
              <a:t>Tarifbindung stärken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4572000" y="1928813"/>
            <a:ext cx="4260971" cy="4248438"/>
          </a:xfrm>
        </p:spPr>
        <p:txBody>
          <a:bodyPr/>
          <a:lstStyle/>
          <a:p>
            <a:pPr marL="0" indent="0">
              <a:buNone/>
            </a:pPr>
            <a:r>
              <a:rPr lang="de-DE" sz="2800" b="1" dirty="0"/>
              <a:t>Die Tarifbindung muss </a:t>
            </a:r>
            <a:r>
              <a:rPr lang="de-DE" sz="2800" b="1" dirty="0" err="1"/>
              <a:t>gestärkt</a:t>
            </a:r>
            <a:r>
              <a:rPr lang="de-DE" sz="2800" b="1" dirty="0"/>
              <a:t> werden! </a:t>
            </a:r>
          </a:p>
          <a:p>
            <a:pPr marL="0" indent="0">
              <a:buNone/>
            </a:pPr>
            <a:r>
              <a:rPr lang="de-DE" sz="1600" dirty="0"/>
              <a:t>Notwendig sind u.a. eine Reform und ein Ausbau der </a:t>
            </a:r>
            <a:r>
              <a:rPr lang="de-DE" sz="1600" dirty="0" err="1"/>
              <a:t>Allgemeinverbindlichkeitserklärung</a:t>
            </a:r>
            <a:r>
              <a:rPr lang="de-DE" sz="1600" dirty="0"/>
              <a:t>. Wir brauchen ein bundeseinheitliches Tariftreuegesetz und eine Regelung, nach der </a:t>
            </a:r>
            <a:r>
              <a:rPr lang="de-DE" sz="1600" dirty="0" err="1"/>
              <a:t>Tarifverträge</a:t>
            </a:r>
            <a:r>
              <a:rPr lang="de-DE" sz="1600" dirty="0"/>
              <a:t> auch bei Unternehmensaufspaltung oder </a:t>
            </a:r>
            <a:r>
              <a:rPr lang="de-DE" sz="1600" dirty="0" err="1"/>
              <a:t>Betriebsübergängen</a:t>
            </a:r>
            <a:r>
              <a:rPr lang="de-DE" sz="1600" dirty="0"/>
              <a:t> weiterhin gelten. Dazu braucht es starke Mitbestimmungsakteure in den Betrieben und Gewerkschaften, die ihre Interessen vertreten. Wir rufen dazu auf, sich gewerkschaftlich zu organisieren. Als KAB werden wir uns gemeinsam mit den Gewerkschaften </a:t>
            </a:r>
            <a:r>
              <a:rPr lang="de-DE" sz="1600" dirty="0" err="1"/>
              <a:t>dafür</a:t>
            </a:r>
            <a:r>
              <a:rPr lang="de-DE" sz="1600" dirty="0"/>
              <a:t> einsetzen, ein christliches Miteinander in der Arbeitswelt durchzusetzen. </a:t>
            </a:r>
          </a:p>
          <a:p>
            <a:pPr marL="0" indent="0">
              <a:buNone/>
            </a:pPr>
            <a:endParaRPr lang="de-DE" sz="20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2050" name="Picture 2" descr="Detailansicht - Übersicht - Aktuelles - KAB Diözesanverband Limburg">
            <a:extLst>
              <a:ext uri="{FF2B5EF4-FFF2-40B4-BE49-F238E27FC236}">
                <a16:creationId xmlns:a16="http://schemas.microsoft.com/office/drawing/2014/main" id="{FF5C7010-47D4-D74D-8281-CE33373A0FC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1029" y="2051316"/>
            <a:ext cx="4146671" cy="3089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61213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648AB-38FB-8246-BB75-8C58B0E65889}"/>
              </a:ext>
            </a:extLst>
          </p:cNvPr>
          <p:cNvSpPr>
            <a:spLocks noGrp="1"/>
          </p:cNvSpPr>
          <p:nvPr>
            <p:ph type="title"/>
          </p:nvPr>
        </p:nvSpPr>
        <p:spPr>
          <a:xfrm>
            <a:off x="457200" y="533400"/>
            <a:ext cx="8229600" cy="990600"/>
          </a:xfrm>
        </p:spPr>
        <p:txBody>
          <a:bodyPr/>
          <a:lstStyle/>
          <a:p>
            <a:r>
              <a:rPr lang="de-DE" dirty="0"/>
              <a:t>Papst Franziskus: </a:t>
            </a:r>
            <a:r>
              <a:rPr lang="de-DE" dirty="0" err="1"/>
              <a:t>Fratelli</a:t>
            </a:r>
            <a:r>
              <a:rPr lang="de-DE" dirty="0"/>
              <a:t> tutti</a:t>
            </a:r>
          </a:p>
        </p:txBody>
      </p:sp>
      <p:pic>
        <p:nvPicPr>
          <p:cNvPr id="6" name="Inhaltsplatzhalter 5">
            <a:extLst>
              <a:ext uri="{FF2B5EF4-FFF2-40B4-BE49-F238E27FC236}">
                <a16:creationId xmlns:a16="http://schemas.microsoft.com/office/drawing/2014/main" id="{BBA35241-6EF5-1746-8BE4-16E13E47F4F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7200" y="2225829"/>
            <a:ext cx="3835479" cy="2874809"/>
          </a:xfrm>
          <a:prstGeom prst="rect">
            <a:avLst/>
          </a:prstGeom>
        </p:spPr>
      </p:pic>
      <p:sp>
        <p:nvSpPr>
          <p:cNvPr id="4" name="Inhaltsplatzhalter 3">
            <a:extLst>
              <a:ext uri="{FF2B5EF4-FFF2-40B4-BE49-F238E27FC236}">
                <a16:creationId xmlns:a16="http://schemas.microsoft.com/office/drawing/2014/main" id="{86089F3F-32FF-F64A-B504-24EC2E2EC06A}"/>
              </a:ext>
            </a:extLst>
          </p:cNvPr>
          <p:cNvSpPr>
            <a:spLocks noGrp="1"/>
          </p:cNvSpPr>
          <p:nvPr>
            <p:ph sz="half" idx="2"/>
          </p:nvPr>
        </p:nvSpPr>
        <p:spPr>
          <a:xfrm>
            <a:off x="4572000" y="1673352"/>
            <a:ext cx="4114800" cy="4503899"/>
          </a:xfrm>
        </p:spPr>
        <p:txBody>
          <a:bodyPr/>
          <a:lstStyle/>
          <a:p>
            <a:pPr marL="0" indent="0">
              <a:buNone/>
            </a:pPr>
            <a:r>
              <a:rPr lang="de-DE" sz="2000" dirty="0"/>
              <a:t>„Die Zerbrechlichkeit der weltweiten Systeme angesichts der Pandemie hat gezeigt, dass nicht alles durch den freien Markt </a:t>
            </a:r>
            <a:r>
              <a:rPr lang="de-DE" sz="2000" dirty="0" err="1"/>
              <a:t>gelöst</a:t>
            </a:r>
            <a:r>
              <a:rPr lang="de-DE" sz="2000" dirty="0"/>
              <a:t> werden kann und dass – </a:t>
            </a:r>
            <a:r>
              <a:rPr lang="de-DE" sz="2000" dirty="0" err="1"/>
              <a:t>über</a:t>
            </a:r>
            <a:r>
              <a:rPr lang="de-DE" sz="2000" dirty="0"/>
              <a:t> die Rehabilitierung einer gesunden Politik hinaus, die nicht dem Diktat der Finanzwelt unterworfen ist – wir die </a:t>
            </a:r>
            <a:r>
              <a:rPr lang="de-DE" sz="2000" dirty="0" err="1"/>
              <a:t>Menschenwürde</a:t>
            </a:r>
            <a:r>
              <a:rPr lang="de-DE" sz="2000" dirty="0"/>
              <a:t> wieder in den Mittelpunkt stellen </a:t>
            </a:r>
            <a:r>
              <a:rPr lang="de-DE" sz="2000" dirty="0" err="1"/>
              <a:t>müssen</a:t>
            </a:r>
            <a:r>
              <a:rPr lang="de-DE" sz="2000" dirty="0"/>
              <a:t>. Auf diesem Grundpfeiler </a:t>
            </a:r>
            <a:r>
              <a:rPr lang="de-DE" sz="2000" dirty="0" err="1"/>
              <a:t>müssen</a:t>
            </a:r>
            <a:r>
              <a:rPr lang="de-DE" sz="2000" dirty="0"/>
              <a:t> die sozialen Alternativen erbaut sein, die wir brauchen.“ </a:t>
            </a:r>
          </a:p>
          <a:p>
            <a:endParaRPr lang="de-DE" sz="2000" dirty="0"/>
          </a:p>
        </p:txBody>
      </p:sp>
      <p:pic>
        <p:nvPicPr>
          <p:cNvPr id="8" name="Grafik 7">
            <a:extLst>
              <a:ext uri="{FF2B5EF4-FFF2-40B4-BE49-F238E27FC236}">
                <a16:creationId xmlns:a16="http://schemas.microsoft.com/office/drawing/2014/main" id="{7A4140C1-7213-F64E-B5D4-EA4D87F0D5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811867"/>
            <a:ext cx="1143000" cy="990600"/>
          </a:xfrm>
          <a:prstGeom prst="rect">
            <a:avLst/>
          </a:prstGeom>
        </p:spPr>
      </p:pic>
    </p:spTree>
    <p:extLst>
      <p:ext uri="{BB962C8B-B14F-4D97-AF65-F5344CB8AC3E}">
        <p14:creationId xmlns:p14="http://schemas.microsoft.com/office/powerpoint/2010/main" val="75420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Maßnahmen gegen prekäre Arbeit: </a:t>
            </a:r>
            <a:br>
              <a:rPr lang="de-DE" altLang="de-DE" sz="3600" b="1" cap="none" dirty="0">
                <a:latin typeface="Calibri" panose="020F0502020204030204" pitchFamily="34" charset="0"/>
              </a:rPr>
            </a:br>
            <a:r>
              <a:rPr lang="de-DE" altLang="de-DE" sz="3600" b="1" cap="none" dirty="0">
                <a:latin typeface="Calibri" panose="020F0502020204030204" pitchFamily="34" charset="0"/>
              </a:rPr>
              <a:t>Wirksames Lieferkettengesetz</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4886325" y="2007151"/>
            <a:ext cx="4086224" cy="4317449"/>
          </a:xfrm>
        </p:spPr>
        <p:txBody>
          <a:bodyPr/>
          <a:lstStyle/>
          <a:p>
            <a:pPr marL="0" indent="0">
              <a:buNone/>
            </a:pPr>
            <a:r>
              <a:rPr lang="de-DE" b="1" dirty="0"/>
              <a:t>Wir wollen, dass unsere Kinder und Enkel eine Zukunft haben. </a:t>
            </a:r>
            <a:r>
              <a:rPr lang="de-DE" sz="1600" dirty="0"/>
              <a:t>Dazu braucht es ein radikales Umdenken, eine neue </a:t>
            </a:r>
            <a:r>
              <a:rPr lang="de-DE" sz="1600" dirty="0" err="1"/>
              <a:t>Wertschätzung</a:t>
            </a:r>
            <a:r>
              <a:rPr lang="de-DE" sz="1600" dirty="0"/>
              <a:t> der uns umgebenden Natur, Ehrfurcht vor allem was lebt. Darum ist es dringend angesagt, weltweit gemeinsam zu handeln. Subventionen </a:t>
            </a:r>
            <a:r>
              <a:rPr lang="de-DE" sz="1600" dirty="0" err="1"/>
              <a:t>müssen</a:t>
            </a:r>
            <a:r>
              <a:rPr lang="de-DE" sz="1600" dirty="0"/>
              <a:t> an den Nachweis von Nachhaltigkeitsmaß-nahmen gekoppelt werden. Gesetzesvorlagen sind dahingehend zu </a:t>
            </a:r>
            <a:r>
              <a:rPr lang="de-DE" sz="1600" dirty="0" err="1"/>
              <a:t>überprüfen</a:t>
            </a:r>
            <a:r>
              <a:rPr lang="de-DE" sz="1600" dirty="0"/>
              <a:t>, wie sie sich auf Klima und Umwelt auswirken. Produktionsketten sind auf Umwelt- und </a:t>
            </a:r>
            <a:r>
              <a:rPr lang="de-DE" sz="1600" dirty="0" err="1"/>
              <a:t>Klimaverträglichkeit</a:t>
            </a:r>
            <a:r>
              <a:rPr lang="de-DE" sz="1600" dirty="0"/>
              <a:t> zu </a:t>
            </a:r>
            <a:r>
              <a:rPr lang="de-DE" sz="1600" dirty="0" err="1"/>
              <a:t>überprüfen</a:t>
            </a:r>
            <a:r>
              <a:rPr lang="de-DE" sz="1600" dirty="0"/>
              <a:t>. Wir stärken das regionale Wirtschaften und eine nachhaltige Kreislaufwirtschaft.</a:t>
            </a:r>
          </a:p>
          <a:p>
            <a:pPr marL="0" indent="0">
              <a:buNone/>
            </a:pPr>
            <a:endParaRPr lang="de-DE" sz="14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3080" name="Picture 8" descr="Detailansicht - Meldungen-Übersicht - Service - KAB Deutschlands e.V.">
            <a:extLst>
              <a:ext uri="{FF2B5EF4-FFF2-40B4-BE49-F238E27FC236}">
                <a16:creationId xmlns:a16="http://schemas.microsoft.com/office/drawing/2014/main" id="{AC744BDA-C2D9-B04A-805D-454A396E18B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6926" y="2112964"/>
            <a:ext cx="4456524" cy="3459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570983"/>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Maßnahmen gegen prekäre Arbeit: </a:t>
            </a:r>
            <a:br>
              <a:rPr lang="de-DE" altLang="de-DE" sz="3600" b="1" cap="none" dirty="0">
                <a:latin typeface="Calibri" panose="020F0502020204030204" pitchFamily="34" charset="0"/>
              </a:rPr>
            </a:br>
            <a:r>
              <a:rPr lang="de-DE" altLang="de-DE" sz="3600" b="1" cap="none" dirty="0">
                <a:latin typeface="Calibri" panose="020F0502020204030204" pitchFamily="34" charset="0"/>
              </a:rPr>
              <a:t>Mehr soziale Sicherheit</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757818" y="1778551"/>
            <a:ext cx="7643232" cy="1421849"/>
          </a:xfrm>
        </p:spPr>
        <p:txBody>
          <a:bodyPr/>
          <a:lstStyle/>
          <a:p>
            <a:pPr marL="0" indent="0">
              <a:buNone/>
            </a:pPr>
            <a:r>
              <a:rPr lang="de-DE" b="1" dirty="0"/>
              <a:t>Wir brauchen ein hohes Maß an sozialer Sicherheit </a:t>
            </a:r>
            <a:r>
              <a:rPr lang="de-DE" dirty="0"/>
              <a:t>– </a:t>
            </a:r>
            <a:r>
              <a:rPr lang="de-DE" sz="1700" dirty="0"/>
              <a:t>auch, um die berechtigten </a:t>
            </a:r>
            <a:r>
              <a:rPr lang="de-DE" sz="1700" dirty="0" err="1"/>
              <a:t>Wünsche</a:t>
            </a:r>
            <a:r>
              <a:rPr lang="de-DE" sz="1700" dirty="0"/>
              <a:t> der Menschen nach </a:t>
            </a:r>
            <a:r>
              <a:rPr lang="de-DE" sz="1700" dirty="0" err="1"/>
              <a:t>Flexibilität</a:t>
            </a:r>
            <a:r>
              <a:rPr lang="de-DE" sz="1700" dirty="0"/>
              <a:t> abzusichern. Diese soziale Sicherheit muss dabei </a:t>
            </a:r>
            <a:r>
              <a:rPr lang="de-DE" sz="1700" dirty="0" err="1"/>
              <a:t>unabhängig</a:t>
            </a:r>
            <a:r>
              <a:rPr lang="de-DE" sz="1700" dirty="0"/>
              <a:t> von der Anstellungsform sein. Deshalb setzen wir uns z.B. weiterhin </a:t>
            </a:r>
            <a:r>
              <a:rPr lang="de-DE" sz="1700" dirty="0" err="1"/>
              <a:t>für</a:t>
            </a:r>
            <a:r>
              <a:rPr lang="de-DE" sz="1700" dirty="0"/>
              <a:t> eine solidarische Alterssicherung und ein bedingungsloses Grundeinkommen ein. Gerade die Debatte um ein bedingungsloses Grundeinkommen hat im Zuge der Corona-Pandemie an Fahrt aufgenommen. Diesen </a:t>
            </a:r>
            <a:r>
              <a:rPr lang="de-DE" sz="1700" dirty="0" err="1"/>
              <a:t>Rückenwind</a:t>
            </a:r>
            <a:r>
              <a:rPr lang="de-DE" sz="1700" dirty="0"/>
              <a:t> </a:t>
            </a:r>
            <a:r>
              <a:rPr lang="de-DE" sz="1700" dirty="0" err="1"/>
              <a:t>müssen</a:t>
            </a:r>
            <a:r>
              <a:rPr lang="de-DE" sz="1700" dirty="0"/>
              <a:t> wir jetzt nutzen, um unser Modell und unsere Forderungen auf allen Ebenen der Politik bekannt zu machen und </a:t>
            </a:r>
            <a:r>
              <a:rPr lang="de-DE" sz="1700" dirty="0" err="1"/>
              <a:t>für</a:t>
            </a:r>
            <a:r>
              <a:rPr lang="de-DE" sz="1700" dirty="0"/>
              <a:t> unsere Ziele zu streiten. </a:t>
            </a:r>
          </a:p>
          <a:p>
            <a:pPr marL="0" indent="0">
              <a:buNone/>
            </a:pPr>
            <a:endParaRPr lang="de-DE" sz="14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7" name="Grafik 6">
            <a:extLst>
              <a:ext uri="{FF2B5EF4-FFF2-40B4-BE49-F238E27FC236}">
                <a16:creationId xmlns:a16="http://schemas.microsoft.com/office/drawing/2014/main" id="{5F1E6C76-9FDC-AF40-94D8-A958B60BBC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818" y="4266949"/>
            <a:ext cx="7628364" cy="2057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6431347"/>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F008FBE-38E7-2F4A-9FDA-52E8226D1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04050">
            <a:off x="4636218" y="5001833"/>
            <a:ext cx="4458619" cy="1078187"/>
          </a:xfrm>
          <a:prstGeom prst="rect">
            <a:avLst/>
          </a:prstGeom>
          <a:ln>
            <a:noFill/>
          </a:ln>
          <a:effectLst>
            <a:outerShdw blurRad="292100" dist="139700" dir="2700000" algn="tl" rotWithShape="0">
              <a:srgbClr val="333333">
                <a:alpha val="65000"/>
              </a:srgbClr>
            </a:outerShdw>
          </a:effectLst>
        </p:spPr>
      </p:pic>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Maßnahmen gegen prekäre Arbeit: </a:t>
            </a:r>
            <a:br>
              <a:rPr lang="de-DE" altLang="de-DE" sz="3600" b="1" cap="none" dirty="0">
                <a:latin typeface="Calibri" panose="020F0502020204030204" pitchFamily="34" charset="0"/>
              </a:rPr>
            </a:br>
            <a:r>
              <a:rPr lang="de-DE" altLang="de-DE" sz="3600" b="1" cap="none" dirty="0">
                <a:latin typeface="Calibri" panose="020F0502020204030204" pitchFamily="34" charset="0"/>
              </a:rPr>
              <a:t>Pflege I Familie I Gesundheit</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1171574" y="1735689"/>
            <a:ext cx="6800850" cy="3593548"/>
          </a:xfrm>
        </p:spPr>
        <p:txBody>
          <a:bodyPr/>
          <a:lstStyle/>
          <a:p>
            <a:r>
              <a:rPr lang="de-DE" sz="1800" b="1" dirty="0" err="1"/>
              <a:t>Häusliche</a:t>
            </a:r>
            <a:r>
              <a:rPr lang="de-DE" sz="1800" b="1" dirty="0"/>
              <a:t> Pflegearbeit und Familienarbeit </a:t>
            </a:r>
            <a:r>
              <a:rPr lang="de-DE" sz="1800" b="1" dirty="0" err="1"/>
              <a:t>müssen</a:t>
            </a:r>
            <a:r>
              <a:rPr lang="de-DE" sz="1800" b="1" dirty="0"/>
              <a:t> rentenrelevanter werden</a:t>
            </a:r>
            <a:r>
              <a:rPr lang="de-DE" sz="1800" dirty="0"/>
              <a:t>, d.h. sie </a:t>
            </a:r>
            <a:r>
              <a:rPr lang="de-DE" sz="1800" dirty="0" err="1"/>
              <a:t>müssen</a:t>
            </a:r>
            <a:r>
              <a:rPr lang="de-DE" sz="1800" dirty="0"/>
              <a:t> bei der </a:t>
            </a:r>
            <a:r>
              <a:rPr lang="de-DE" sz="1800" dirty="0" err="1"/>
              <a:t>Rentenhöhe</a:t>
            </a:r>
            <a:r>
              <a:rPr lang="de-DE" sz="1800" dirty="0"/>
              <a:t> </a:t>
            </a:r>
            <a:r>
              <a:rPr lang="de-DE" sz="1800" dirty="0" err="1"/>
              <a:t>stärker</a:t>
            </a:r>
            <a:r>
              <a:rPr lang="de-DE" sz="1800" dirty="0"/>
              <a:t> </a:t>
            </a:r>
            <a:r>
              <a:rPr lang="de-DE" sz="1800" dirty="0" err="1"/>
              <a:t>berücksichtigt</a:t>
            </a:r>
            <a:r>
              <a:rPr lang="de-DE" sz="1800" dirty="0"/>
              <a:t> werden.</a:t>
            </a:r>
          </a:p>
          <a:p>
            <a:r>
              <a:rPr lang="de-DE" sz="1800" b="1" dirty="0"/>
              <a:t>Gesundheitsversorgung ist Daseinsvorsorge.</a:t>
            </a:r>
            <a:r>
              <a:rPr lang="de-DE" sz="1800" dirty="0"/>
              <a:t> Markt und Wettbewerb, Preise und Gewinne haben hier nichts verloren. Die Privatisierung in diesem Bereich ist Schritt </a:t>
            </a:r>
            <a:r>
              <a:rPr lang="de-DE" sz="1800" dirty="0" err="1"/>
              <a:t>für</a:t>
            </a:r>
            <a:r>
              <a:rPr lang="de-DE" sz="1800" dirty="0"/>
              <a:t> Schritt </a:t>
            </a:r>
            <a:r>
              <a:rPr lang="de-DE" sz="1800" dirty="0" err="1"/>
              <a:t>rückabzuwickeln</a:t>
            </a:r>
            <a:r>
              <a:rPr lang="de-DE" sz="1800" dirty="0"/>
              <a:t>. </a:t>
            </a:r>
          </a:p>
          <a:p>
            <a:r>
              <a:rPr lang="de-DE" sz="1800" dirty="0" err="1"/>
              <a:t>Für</a:t>
            </a:r>
            <a:r>
              <a:rPr lang="de-DE" sz="1800" dirty="0"/>
              <a:t> alle Berufsgruppen im Krankenhaus </a:t>
            </a:r>
            <a:r>
              <a:rPr lang="de-DE" sz="1800" dirty="0" err="1"/>
              <a:t>müssen</a:t>
            </a:r>
            <a:r>
              <a:rPr lang="de-DE" sz="1800" dirty="0"/>
              <a:t> verbindliche </a:t>
            </a:r>
            <a:r>
              <a:rPr lang="de-DE" sz="1800" b="1" dirty="0"/>
              <a:t>Personalbedarfszahlen</a:t>
            </a:r>
            <a:r>
              <a:rPr lang="de-DE" sz="1800" dirty="0"/>
              <a:t> ermittelt und durchgesetzt werden. </a:t>
            </a:r>
          </a:p>
          <a:p>
            <a:r>
              <a:rPr lang="de-DE" sz="1800" dirty="0"/>
              <a:t>Die </a:t>
            </a:r>
            <a:r>
              <a:rPr lang="de-DE" sz="1800" b="1" dirty="0" err="1"/>
              <a:t>Vergütung</a:t>
            </a:r>
            <a:r>
              <a:rPr lang="de-DE" sz="1800" b="1" dirty="0"/>
              <a:t> </a:t>
            </a:r>
            <a:r>
              <a:rPr lang="de-DE" sz="1800" dirty="0"/>
              <a:t>der Pflege, der Assistenzberufe und der Servicebereiche muss deutlich </a:t>
            </a:r>
            <a:r>
              <a:rPr lang="de-DE" sz="1800" dirty="0" err="1"/>
              <a:t>erhöht</a:t>
            </a:r>
            <a:r>
              <a:rPr lang="de-DE" sz="1800" dirty="0"/>
              <a:t> werden – und zwar tabellenwirksam, nicht durch Einmalzahlungen. </a:t>
            </a:r>
          </a:p>
          <a:p>
            <a:pPr marL="0" indent="0">
              <a:buNone/>
            </a:pPr>
            <a:endParaRPr lang="de-DE" sz="11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1343203716"/>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589834" cy="990600"/>
          </a:xfrm>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Maßnahmen gegen prekäre Arbeit: </a:t>
            </a:r>
            <a:br>
              <a:rPr lang="de-DE" altLang="de-DE" sz="3600" b="1" cap="none" dirty="0">
                <a:latin typeface="Calibri" panose="020F0502020204030204" pitchFamily="34" charset="0"/>
              </a:rPr>
            </a:br>
            <a:r>
              <a:rPr lang="de-DE" altLang="de-DE" sz="3600" b="1" cap="none" dirty="0">
                <a:latin typeface="Calibri" panose="020F0502020204030204" pitchFamily="34" charset="0"/>
              </a:rPr>
              <a:t>Auseinandersetzungen anstoßen…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686174" y="1914526"/>
            <a:ext cx="5252307" cy="4248438"/>
          </a:xfrm>
        </p:spPr>
        <p:txBody>
          <a:bodyPr/>
          <a:lstStyle/>
          <a:p>
            <a:pPr marL="0" indent="0">
              <a:buNone/>
            </a:pPr>
            <a:r>
              <a:rPr lang="de-DE" sz="1800" dirty="0"/>
              <a:t>Wenn wir die Stigmatisierung und Diskriminierung der </a:t>
            </a:r>
            <a:r>
              <a:rPr lang="de-DE" sz="1800" dirty="0" err="1"/>
              <a:t>prekär</a:t>
            </a:r>
            <a:r>
              <a:rPr lang="de-DE" sz="1800" dirty="0"/>
              <a:t> Arbeitenden beenden wollen, </a:t>
            </a:r>
            <a:r>
              <a:rPr lang="de-DE" sz="1800" dirty="0" err="1"/>
              <a:t>müssen</a:t>
            </a:r>
            <a:r>
              <a:rPr lang="de-DE" sz="1800" dirty="0"/>
              <a:t> wir </a:t>
            </a:r>
            <a:r>
              <a:rPr lang="de-DE" sz="1800" dirty="0" err="1"/>
              <a:t>öffentliche</a:t>
            </a:r>
            <a:r>
              <a:rPr lang="de-DE" sz="1800" dirty="0"/>
              <a:t> und gesellschaftliche Auseinandersetzungen anstoßen. So </a:t>
            </a:r>
            <a:r>
              <a:rPr lang="de-DE" sz="1800" dirty="0" err="1"/>
              <a:t>können</a:t>
            </a:r>
            <a:r>
              <a:rPr lang="de-DE" sz="1800" dirty="0"/>
              <a:t> in einer Demokratie politische Mehrheiten geschaffen und gesetzliche Regelungen </a:t>
            </a:r>
            <a:r>
              <a:rPr lang="de-DE" sz="1800" dirty="0" err="1"/>
              <a:t>geändert</a:t>
            </a:r>
            <a:r>
              <a:rPr lang="de-DE" sz="1800" dirty="0"/>
              <a:t> werden. Unsere Zukunftsvorstellung als KAB ist die „</a:t>
            </a:r>
            <a:r>
              <a:rPr lang="de-DE" sz="1800" dirty="0" err="1"/>
              <a:t>Tätigkeitsgesellschaft</a:t>
            </a:r>
            <a:r>
              <a:rPr lang="de-DE" sz="1800" dirty="0"/>
              <a:t>“. Um politisch </a:t>
            </a:r>
            <a:r>
              <a:rPr lang="de-DE" sz="1800" dirty="0" err="1"/>
              <a:t>schlagkräftiger</a:t>
            </a:r>
            <a:r>
              <a:rPr lang="de-DE" sz="1800" dirty="0"/>
              <a:t> zu werden, </a:t>
            </a:r>
            <a:r>
              <a:rPr lang="de-DE" sz="1800" dirty="0" err="1"/>
              <a:t>stärken</a:t>
            </a:r>
            <a:r>
              <a:rPr lang="de-DE" sz="1800" dirty="0"/>
              <a:t> wir unser solidarisches Handeln im Verband. Unser Ziel </a:t>
            </a:r>
            <a:r>
              <a:rPr lang="de-DE" sz="1800" dirty="0" err="1"/>
              <a:t>für</a:t>
            </a:r>
            <a:r>
              <a:rPr lang="de-DE" sz="1800" dirty="0"/>
              <a:t> die </a:t>
            </a:r>
            <a:r>
              <a:rPr lang="de-DE" sz="1800" dirty="0" err="1"/>
              <a:t>nächsten</a:t>
            </a:r>
            <a:r>
              <a:rPr lang="de-DE" sz="1800" dirty="0"/>
              <a:t> vier Jahre ist es deshalb, die </a:t>
            </a:r>
            <a:r>
              <a:rPr lang="de-DE" sz="1800" dirty="0" err="1"/>
              <a:t>Bündnisarbeit</a:t>
            </a:r>
            <a:r>
              <a:rPr lang="de-DE" sz="1800" dirty="0"/>
              <a:t> auf allen Ebenen des Verbandes weiter zu </a:t>
            </a:r>
            <a:r>
              <a:rPr lang="de-DE" sz="1800" dirty="0" err="1"/>
              <a:t>verstärken</a:t>
            </a:r>
            <a:r>
              <a:rPr lang="de-DE" sz="1800" dirty="0"/>
              <a:t>. </a:t>
            </a:r>
            <a:r>
              <a:rPr lang="de-DE" sz="1800" b="1" dirty="0"/>
              <a:t>Jetzt ist der Zeitpunkt, um in die Offensive zu gehen: Mit vereinten </a:t>
            </a:r>
            <a:r>
              <a:rPr lang="de-DE" sz="1800" b="1" dirty="0" err="1"/>
              <a:t>Kräften</a:t>
            </a:r>
            <a:r>
              <a:rPr lang="de-DE" sz="1800" b="1" dirty="0"/>
              <a:t> </a:t>
            </a:r>
            <a:r>
              <a:rPr lang="de-DE" sz="1800" b="1" dirty="0" err="1"/>
              <a:t>für</a:t>
            </a:r>
            <a:r>
              <a:rPr lang="de-DE" sz="1800" b="1" dirty="0"/>
              <a:t> ein </a:t>
            </a:r>
            <a:r>
              <a:rPr lang="de-DE" sz="1800" b="1" dirty="0" err="1"/>
              <a:t>menschenwürdiges</a:t>
            </a:r>
            <a:r>
              <a:rPr lang="de-DE" sz="1800" b="1" dirty="0"/>
              <a:t> und wertvolles Arbeiten. </a:t>
            </a:r>
          </a:p>
          <a:p>
            <a:pPr marL="0" indent="0">
              <a:buNone/>
            </a:pPr>
            <a:endParaRPr lang="de-DE" sz="18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4" name="Grafik 3">
            <a:extLst>
              <a:ext uri="{FF2B5EF4-FFF2-40B4-BE49-F238E27FC236}">
                <a16:creationId xmlns:a16="http://schemas.microsoft.com/office/drawing/2014/main" id="{C7BE63F1-2840-084C-BDF9-BEFF41E80F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902" y="2028825"/>
            <a:ext cx="2875085" cy="40151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1368328"/>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589834" cy="990600"/>
          </a:xfrm>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Maßnahmen gegen prekäre Arbeit: </a:t>
            </a:r>
            <a:br>
              <a:rPr lang="de-DE" altLang="de-DE" sz="3600" b="1" cap="none" dirty="0">
                <a:latin typeface="Calibri" panose="020F0502020204030204" pitchFamily="34" charset="0"/>
              </a:rPr>
            </a:br>
            <a:r>
              <a:rPr lang="de-DE" altLang="de-DE" sz="3600" b="1" cap="none" dirty="0">
                <a:latin typeface="Calibri" panose="020F0502020204030204" pitchFamily="34" charset="0"/>
              </a:rPr>
              <a:t>Vorbild Kirche als Arbeitgeberin…</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314700" y="1963501"/>
            <a:ext cx="5623781" cy="4248438"/>
          </a:xfrm>
        </p:spPr>
        <p:txBody>
          <a:bodyPr/>
          <a:lstStyle/>
          <a:p>
            <a:pPr marL="0" indent="0">
              <a:buNone/>
            </a:pPr>
            <a:r>
              <a:rPr lang="de-DE" sz="1800" b="1" dirty="0"/>
              <a:t>Die katholische Kirche als Arbeitgeberin und die mit ihr verbundenen Einrichtungen haben eine Vorbildfunktion </a:t>
            </a:r>
            <a:r>
              <a:rPr lang="de-DE" sz="1800" b="1" dirty="0" err="1"/>
              <a:t>für</a:t>
            </a:r>
            <a:r>
              <a:rPr lang="de-DE" sz="1800" b="1" dirty="0"/>
              <a:t> Wirtschaft und Gesellschaft – auch bei der Durchsetzung von </a:t>
            </a:r>
            <a:r>
              <a:rPr lang="de-DE" sz="1800" b="1" dirty="0" err="1"/>
              <a:t>menschenwürdiger</a:t>
            </a:r>
            <a:r>
              <a:rPr lang="de-DE" sz="1800" b="1" dirty="0"/>
              <a:t> Arbeit. </a:t>
            </a:r>
          </a:p>
          <a:p>
            <a:pPr marL="0" indent="0">
              <a:buNone/>
            </a:pPr>
            <a:r>
              <a:rPr lang="de-DE" sz="1800" dirty="0"/>
              <a:t>Der „Dritte Weg“ muss diesem Anspruch gerecht werden. Nur dann hat er weiterhin seine Berechtigung. </a:t>
            </a:r>
            <a:endParaRPr lang="de-DE" sz="1400" dirty="0"/>
          </a:p>
          <a:p>
            <a:pPr marL="0" indent="0">
              <a:buNone/>
            </a:pPr>
            <a:r>
              <a:rPr lang="de-DE" sz="1800" dirty="0"/>
              <a:t>Wenn die Kirche </a:t>
            </a:r>
            <a:r>
              <a:rPr lang="de-DE" sz="1800" dirty="0" err="1"/>
              <a:t>Glaubwürdigkeit</a:t>
            </a:r>
            <a:r>
              <a:rPr lang="de-DE" sz="1800" dirty="0"/>
              <a:t> </a:t>
            </a:r>
            <a:r>
              <a:rPr lang="de-DE" sz="1800" dirty="0" err="1"/>
              <a:t>zurückgewinnen</a:t>
            </a:r>
            <a:r>
              <a:rPr lang="de-DE" sz="1800" dirty="0"/>
              <a:t> will, muss sie ihrem „Sonderstatus“ entsprechend handeln. Das bedeutet: In der Kirche sollten befristete </a:t>
            </a:r>
            <a:r>
              <a:rPr lang="de-DE" sz="1800" dirty="0" err="1"/>
              <a:t>Arbeitsverhältnisse</a:t>
            </a:r>
            <a:r>
              <a:rPr lang="de-DE" sz="1800" dirty="0"/>
              <a:t> der Vergangenheit </a:t>
            </a:r>
            <a:r>
              <a:rPr lang="de-DE" sz="1800" dirty="0" err="1"/>
              <a:t>angehören</a:t>
            </a:r>
            <a:r>
              <a:rPr lang="de-DE" sz="1800" dirty="0"/>
              <a:t> – genau wie jede Form von atypischer und </a:t>
            </a:r>
            <a:r>
              <a:rPr lang="de-DE" sz="1800" dirty="0" err="1"/>
              <a:t>prekärer</a:t>
            </a:r>
            <a:r>
              <a:rPr lang="de-DE" sz="1800" dirty="0"/>
              <a:t> </a:t>
            </a:r>
            <a:r>
              <a:rPr lang="de-DE" sz="1800" dirty="0" err="1"/>
              <a:t>Beschäftigung</a:t>
            </a:r>
            <a:r>
              <a:rPr lang="de-DE" sz="1800" dirty="0"/>
              <a:t>. Wir wollen unsere Kirche zu einem Raum </a:t>
            </a:r>
            <a:r>
              <a:rPr lang="de-DE" sz="1800" dirty="0" err="1"/>
              <a:t>für</a:t>
            </a:r>
            <a:r>
              <a:rPr lang="de-DE" sz="1800" dirty="0"/>
              <a:t> „wertvolles Arbeiten“ machen. </a:t>
            </a:r>
            <a:endParaRPr lang="de-DE" sz="1400" dirty="0"/>
          </a:p>
          <a:p>
            <a:pPr marL="0" indent="0">
              <a:buNone/>
            </a:pPr>
            <a:endParaRPr lang="de-DE" sz="1400" dirty="0"/>
          </a:p>
          <a:p>
            <a:pPr marL="0" indent="0">
              <a:buNone/>
            </a:pPr>
            <a:endParaRPr lang="de-DE" sz="14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9218" name="Picture 2" descr="KAB Diözesanverband Osnabrück | Die Werbekampagne geht weiter!">
            <a:extLst>
              <a:ext uri="{FF2B5EF4-FFF2-40B4-BE49-F238E27FC236}">
                <a16:creationId xmlns:a16="http://schemas.microsoft.com/office/drawing/2014/main" id="{D70E65B9-B71B-3043-9CE1-280C24E23AC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2000"/>
                    </a14:imgEffect>
                  </a14:imgLayer>
                </a14:imgProps>
              </a:ext>
              <a:ext uri="{28A0092B-C50C-407E-A947-70E740481C1C}">
                <a14:useLocalDpi xmlns:a14="http://schemas.microsoft.com/office/drawing/2010/main"/>
              </a:ext>
            </a:extLst>
          </a:blip>
          <a:srcRect/>
          <a:stretch>
            <a:fillRect/>
          </a:stretch>
        </p:blipFill>
        <p:spPr bwMode="auto">
          <a:xfrm>
            <a:off x="882529" y="1963501"/>
            <a:ext cx="2301203" cy="4199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817908"/>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589834" cy="990600"/>
          </a:xfrm>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KAB: Unser Einsatz</a:t>
            </a: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882529" y="1863489"/>
            <a:ext cx="7629525" cy="4248438"/>
          </a:xfrm>
        </p:spPr>
        <p:txBody>
          <a:bodyPr/>
          <a:lstStyle/>
          <a:p>
            <a:pPr marL="0" indent="0">
              <a:buNone/>
            </a:pPr>
            <a:r>
              <a:rPr lang="de-DE" sz="1900" dirty="0"/>
              <a:t>Das Thema „Arbeit“ in all ihren Formen ist in der Soziallehre der Kirche ein zentraler Punkt. Trotzdem steht es in unserer Kirche fast nie im Fokus. </a:t>
            </a:r>
          </a:p>
          <a:p>
            <a:pPr marL="0" indent="0">
              <a:buNone/>
            </a:pPr>
            <a:r>
              <a:rPr lang="de-DE" sz="1900" dirty="0"/>
              <a:t>Deshalb nehmen wir als KAB uns in den </a:t>
            </a:r>
            <a:r>
              <a:rPr lang="de-DE" sz="1900" dirty="0" err="1"/>
              <a:t>nächsten</a:t>
            </a:r>
            <a:r>
              <a:rPr lang="de-DE" sz="1900" dirty="0"/>
              <a:t> Jahren des Themas „</a:t>
            </a:r>
            <a:r>
              <a:rPr lang="de-DE" sz="1900" dirty="0" err="1"/>
              <a:t>menschenwürdig</a:t>
            </a:r>
            <a:r>
              <a:rPr lang="de-DE" sz="1900" dirty="0"/>
              <a:t> statt </a:t>
            </a:r>
            <a:r>
              <a:rPr lang="de-DE" sz="1900" dirty="0" err="1"/>
              <a:t>prekär</a:t>
            </a:r>
            <a:r>
              <a:rPr lang="de-DE" sz="1900" dirty="0"/>
              <a:t> – wertvoll arbeiten“ an. Wir wollen zum einen unsere Kompetenzen erweitern und uns andererseits </a:t>
            </a:r>
            <a:r>
              <a:rPr lang="de-DE" sz="1900" dirty="0" err="1"/>
              <a:t>hartnäckig</a:t>
            </a:r>
            <a:r>
              <a:rPr lang="de-DE" sz="1900" dirty="0"/>
              <a:t> in die kirchlichen Debatten und Auseinandersetzungen einbringen. Dabei werden wir auch selbstbewusst deutlich machen: </a:t>
            </a:r>
            <a:r>
              <a:rPr lang="de-DE" sz="1900" b="1" dirty="0"/>
              <a:t>Damit die Seelsorge der Kirche auch in Zukunft ihre Berechtigung und Relevanz </a:t>
            </a:r>
            <a:r>
              <a:rPr lang="de-DE" sz="1900" b="1" dirty="0" err="1"/>
              <a:t>behält</a:t>
            </a:r>
            <a:r>
              <a:rPr lang="de-DE" sz="1900" b="1" dirty="0"/>
              <a:t>, ist unser Einsatz </a:t>
            </a:r>
            <a:r>
              <a:rPr lang="de-DE" sz="1900" b="1" dirty="0" err="1"/>
              <a:t>für</a:t>
            </a:r>
            <a:r>
              <a:rPr lang="de-DE" sz="1900" b="1" dirty="0"/>
              <a:t> </a:t>
            </a:r>
            <a:r>
              <a:rPr lang="de-DE" sz="1900" b="1" dirty="0" err="1"/>
              <a:t>menschenwürdige</a:t>
            </a:r>
            <a:r>
              <a:rPr lang="de-DE" sz="1900" b="1" dirty="0"/>
              <a:t> Arbeit und </a:t>
            </a:r>
            <a:r>
              <a:rPr lang="de-DE" sz="1900" b="1" dirty="0" err="1"/>
              <a:t>für</a:t>
            </a:r>
            <a:r>
              <a:rPr lang="de-DE" sz="1900" b="1" dirty="0"/>
              <a:t> die arbeitenden Menschen von </a:t>
            </a:r>
            <a:r>
              <a:rPr lang="de-DE" sz="1900" b="1" dirty="0" err="1"/>
              <a:t>größter</a:t>
            </a:r>
            <a:r>
              <a:rPr lang="de-DE" sz="1900" b="1" dirty="0"/>
              <a:t> Bedeutung. Er muss daher mit allen Mitteln </a:t>
            </a:r>
            <a:r>
              <a:rPr lang="de-DE" sz="1900" b="1" dirty="0" err="1"/>
              <a:t>gefördert</a:t>
            </a:r>
            <a:r>
              <a:rPr lang="de-DE" sz="1900" b="1" dirty="0"/>
              <a:t> werden.</a:t>
            </a:r>
            <a:r>
              <a:rPr lang="de-DE" sz="1900" dirty="0"/>
              <a:t> Denn: Ohne Einsatz </a:t>
            </a:r>
            <a:r>
              <a:rPr lang="de-DE" sz="1900" dirty="0" err="1"/>
              <a:t>für</a:t>
            </a:r>
            <a:r>
              <a:rPr lang="de-DE" sz="1900" dirty="0"/>
              <a:t> Gerechtigkeit, auch in der Arbeitswelt, fehlt der christlichen </a:t>
            </a:r>
            <a:r>
              <a:rPr lang="de-DE" sz="1900" dirty="0" err="1"/>
              <a:t>Glaubensverkündigung</a:t>
            </a:r>
            <a:r>
              <a:rPr lang="de-DE" sz="1900" dirty="0"/>
              <a:t> </a:t>
            </a:r>
            <a:r>
              <a:rPr lang="de-DE" sz="1900" dirty="0" err="1"/>
              <a:t>gemäß</a:t>
            </a:r>
            <a:r>
              <a:rPr lang="de-DE" sz="1900" dirty="0"/>
              <a:t> der biblischen Tradition ihr Kern und sie ist somit nicht </a:t>
            </a:r>
            <a:r>
              <a:rPr lang="de-DE" sz="1900" dirty="0" err="1"/>
              <a:t>glaubwürdig</a:t>
            </a:r>
            <a:r>
              <a:rPr lang="de-DE" sz="1900" dirty="0"/>
              <a:t>. </a:t>
            </a:r>
          </a:p>
          <a:p>
            <a:pPr marL="0" indent="0">
              <a:buNone/>
            </a:pPr>
            <a:endParaRPr lang="de-DE" sz="19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43632815"/>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D3325DA-0746-924A-8DB5-041182DDE664}"/>
              </a:ext>
            </a:extLst>
          </p:cNvPr>
          <p:cNvSpPr>
            <a:spLocks noGrp="1"/>
          </p:cNvSpPr>
          <p:nvPr>
            <p:ph type="title"/>
          </p:nvPr>
        </p:nvSpPr>
        <p:spPr/>
        <p:txBody>
          <a:bodyPr>
            <a:normAutofit/>
          </a:bodyPr>
          <a:lstStyle/>
          <a:p>
            <a:r>
              <a:rPr lang="de-DE" dirty="0"/>
              <a:t>Unser Auftrag und unsere Verpflichtung!</a:t>
            </a:r>
          </a:p>
        </p:txBody>
      </p:sp>
      <p:pic>
        <p:nvPicPr>
          <p:cNvPr id="7" name="Grafik 6">
            <a:extLst>
              <a:ext uri="{FF2B5EF4-FFF2-40B4-BE49-F238E27FC236}">
                <a16:creationId xmlns:a16="http://schemas.microsoft.com/office/drawing/2014/main" id="{074A604A-B158-A54E-A811-4D0DD6CD52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2313" y="844105"/>
            <a:ext cx="2064774" cy="1789471"/>
          </a:xfrm>
          <a:prstGeom prst="rect">
            <a:avLst/>
          </a:prstGeom>
        </p:spPr>
      </p:pic>
    </p:spTree>
    <p:extLst>
      <p:ext uri="{BB962C8B-B14F-4D97-AF65-F5344CB8AC3E}">
        <p14:creationId xmlns:p14="http://schemas.microsoft.com/office/powerpoint/2010/main" val="796729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589834" cy="990600"/>
          </a:xfrm>
        </p:spPr>
        <p:txBody>
          <a:bodyPr wrap="square" numCol="1" anchorCtr="0" compatLnSpc="1">
            <a:prstTxWarp prst="textNoShape">
              <a:avLst/>
            </a:prstTxWarp>
            <a:normAutofit fontScale="90000"/>
          </a:bodyPr>
          <a:lstStyle/>
          <a:p>
            <a:pPr algn="ctr" eaLnBrk="1" hangingPunct="1">
              <a:defRPr/>
            </a:pPr>
            <a:r>
              <a:rPr lang="de-DE" altLang="de-DE" sz="3600" b="1" dirty="0">
                <a:latin typeface="Calibri" panose="020F0502020204030204" pitchFamily="34" charset="0"/>
              </a:rPr>
              <a:t>Unser Auftrag und unsere Verpflichtung</a:t>
            </a:r>
            <a:endParaRPr lang="de-DE" altLang="de-DE" sz="3600" b="1" cap="none" dirty="0">
              <a:latin typeface="Calibri" panose="020F0502020204030204" pitchFamily="34" charset="0"/>
            </a:endParaRP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786188" y="1685925"/>
            <a:ext cx="4725866" cy="4426002"/>
          </a:xfrm>
        </p:spPr>
        <p:txBody>
          <a:bodyPr/>
          <a:lstStyle/>
          <a:p>
            <a:pPr marL="0" indent="0">
              <a:buNone/>
            </a:pPr>
            <a:r>
              <a:rPr lang="de-DE" sz="1800" dirty="0"/>
              <a:t>Der Einsatz </a:t>
            </a:r>
            <a:r>
              <a:rPr lang="de-DE" sz="1800" dirty="0" err="1"/>
              <a:t>für</a:t>
            </a:r>
            <a:r>
              <a:rPr lang="de-DE" sz="1800" dirty="0"/>
              <a:t> </a:t>
            </a:r>
            <a:r>
              <a:rPr lang="de-DE" sz="1800" dirty="0" err="1"/>
              <a:t>menschenwürdige</a:t>
            </a:r>
            <a:r>
              <a:rPr lang="de-DE" sz="1800" dirty="0"/>
              <a:t> Arbeit ist ein fest verankerter Teil in unserem verbandlichen Leben. Mit dem „Welttag </a:t>
            </a:r>
            <a:r>
              <a:rPr lang="de-DE" sz="1800" dirty="0" err="1"/>
              <a:t>für</a:t>
            </a:r>
            <a:r>
              <a:rPr lang="de-DE" sz="1800" dirty="0"/>
              <a:t> </a:t>
            </a:r>
            <a:r>
              <a:rPr lang="de-DE" sz="1800" dirty="0" err="1"/>
              <a:t>menschenwürdige</a:t>
            </a:r>
            <a:r>
              <a:rPr lang="de-DE" sz="1800" dirty="0"/>
              <a:t> Arbeit“ am 7. Oktober verpflichten wir uns selbst, uns </a:t>
            </a:r>
            <a:r>
              <a:rPr lang="de-DE" sz="1800" dirty="0" err="1"/>
              <a:t>für</a:t>
            </a:r>
            <a:r>
              <a:rPr lang="de-DE" sz="1800" dirty="0"/>
              <a:t> internationale </a:t>
            </a:r>
            <a:r>
              <a:rPr lang="de-DE" sz="1800" dirty="0" err="1"/>
              <a:t>Solidarität</a:t>
            </a:r>
            <a:r>
              <a:rPr lang="de-DE" sz="1800" dirty="0"/>
              <a:t> und Gerechtigkeit einzusetzen. Er ist auch unser Anlass, die partnerschaftliche Zusammenarbeit mit den Bewegungen zu </a:t>
            </a:r>
            <a:r>
              <a:rPr lang="de-DE" sz="1800" dirty="0" err="1"/>
              <a:t>verstärken</a:t>
            </a:r>
            <a:r>
              <a:rPr lang="de-DE" sz="1800" dirty="0"/>
              <a:t>, die in der Weltbewegung Christlicher Arbeitnehmerinnen und Arbeitnehmer (WBCA) zusammengeschlossen sind. Im Verband werden wir Projekte voranbringen, die aufzeigen, wie </a:t>
            </a:r>
            <a:r>
              <a:rPr lang="de-DE" sz="1800" dirty="0" err="1"/>
              <a:t>menschenwürdiges</a:t>
            </a:r>
            <a:r>
              <a:rPr lang="de-DE" sz="1800" dirty="0"/>
              <a:t> Arbeiten, nachhaltiges Wirtschaften und die Sorge </a:t>
            </a:r>
            <a:r>
              <a:rPr lang="de-DE" sz="1800" dirty="0" err="1"/>
              <a:t>für</a:t>
            </a:r>
            <a:r>
              <a:rPr lang="de-DE" sz="1800" dirty="0"/>
              <a:t> die kommenden Generationen funktionieren </a:t>
            </a:r>
            <a:r>
              <a:rPr lang="de-DE" sz="1800" dirty="0" err="1"/>
              <a:t>können</a:t>
            </a:r>
            <a:r>
              <a:rPr lang="de-DE" sz="1800" dirty="0"/>
              <a:t>. </a:t>
            </a:r>
            <a:endParaRPr lang="de-DE" sz="1600" dirty="0"/>
          </a:p>
          <a:p>
            <a:pPr marL="0" indent="0">
              <a:buNone/>
            </a:pPr>
            <a:endParaRPr lang="de-DE" sz="16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11266" name="Picture 2" descr="Welt Bewegung Christlicher ArbeitnehmerInnen - 7. Oktober 2019: Welttag für  menschenwürdige Arbeit">
            <a:extLst>
              <a:ext uri="{FF2B5EF4-FFF2-40B4-BE49-F238E27FC236}">
                <a16:creationId xmlns:a16="http://schemas.microsoft.com/office/drawing/2014/main" id="{CF4FE0A8-82F1-D448-9C78-3C757F72996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1946" y="1746144"/>
            <a:ext cx="2839916" cy="1425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EBCA - Europäische Bewegung Christlicher Arbeitnehmer - Welttag für  menschenwürdige Arbeit - 7. Oktober">
            <a:extLst>
              <a:ext uri="{FF2B5EF4-FFF2-40B4-BE49-F238E27FC236}">
                <a16:creationId xmlns:a16="http://schemas.microsoft.com/office/drawing/2014/main" id="{5D519184-D8A9-8545-91EE-13386226795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1943" y="3260333"/>
            <a:ext cx="2839917" cy="1597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70" name="Picture 6" descr="Welttag der menschenwürdigen Arbeit am 7. Oktober – Christus König des  Friedens">
            <a:extLst>
              <a:ext uri="{FF2B5EF4-FFF2-40B4-BE49-F238E27FC236}">
                <a16:creationId xmlns:a16="http://schemas.microsoft.com/office/drawing/2014/main" id="{8FCA2647-38D1-AE4C-82D6-1EF5D59F7C1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1944" y="4946945"/>
            <a:ext cx="2839917" cy="1354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013719"/>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a:xfrm>
            <a:off x="1454029" y="533400"/>
            <a:ext cx="6589834" cy="990600"/>
          </a:xfrm>
        </p:spPr>
        <p:txBody>
          <a:bodyPr wrap="square" numCol="1" anchorCtr="0" compatLnSpc="1">
            <a:prstTxWarp prst="textNoShape">
              <a:avLst/>
            </a:prstTxWarp>
            <a:normAutofit fontScale="90000"/>
          </a:bodyPr>
          <a:lstStyle/>
          <a:p>
            <a:pPr algn="ctr" eaLnBrk="1" hangingPunct="1">
              <a:defRPr/>
            </a:pPr>
            <a:r>
              <a:rPr lang="de-DE" altLang="de-DE" sz="3600" b="1" dirty="0">
                <a:latin typeface="Calibri" panose="020F0502020204030204" pitchFamily="34" charset="0"/>
              </a:rPr>
              <a:t>Unser Auftrag und unsere Verpflichtung</a:t>
            </a:r>
            <a:endParaRPr lang="de-DE" altLang="de-DE" sz="3600" b="1" cap="none" dirty="0">
              <a:latin typeface="Calibri" panose="020F0502020204030204" pitchFamily="34" charset="0"/>
            </a:endParaRPr>
          </a:p>
        </p:txBody>
      </p:sp>
      <p:sp>
        <p:nvSpPr>
          <p:cNvPr id="9" name="Inhaltsplatzhalter 8">
            <a:extLst>
              <a:ext uri="{FF2B5EF4-FFF2-40B4-BE49-F238E27FC236}">
                <a16:creationId xmlns:a16="http://schemas.microsoft.com/office/drawing/2014/main" id="{A0BF06E5-1FEC-2945-B94C-C22F6F2153E9}"/>
              </a:ext>
            </a:extLst>
          </p:cNvPr>
          <p:cNvSpPr>
            <a:spLocks noGrp="1"/>
          </p:cNvSpPr>
          <p:nvPr>
            <p:ph sz="half" idx="2"/>
          </p:nvPr>
        </p:nvSpPr>
        <p:spPr>
          <a:xfrm>
            <a:off x="3629024" y="1863489"/>
            <a:ext cx="4883029" cy="4248438"/>
          </a:xfrm>
        </p:spPr>
        <p:txBody>
          <a:bodyPr/>
          <a:lstStyle/>
          <a:p>
            <a:pPr marL="0" indent="0">
              <a:buNone/>
            </a:pPr>
            <a:r>
              <a:rPr lang="de-DE" sz="2000" dirty="0"/>
              <a:t>Außerdem werden wir unser Modell der „</a:t>
            </a:r>
            <a:r>
              <a:rPr lang="de-DE" sz="2000" dirty="0" err="1"/>
              <a:t>Tätigkeitsgesellschaft</a:t>
            </a:r>
            <a:r>
              <a:rPr lang="de-DE" sz="2000" dirty="0"/>
              <a:t>“ fortentwickeln. Als christliche Arbeitnehmerbewegung haben wir eine „</a:t>
            </a:r>
            <a:r>
              <a:rPr lang="de-DE" sz="2000" dirty="0" err="1"/>
              <a:t>Brückenfunktion</a:t>
            </a:r>
            <a:r>
              <a:rPr lang="de-DE" sz="2000" dirty="0"/>
              <a:t>“ zu den Gewerkschaften – auch </a:t>
            </a:r>
            <a:r>
              <a:rPr lang="de-DE" sz="2000" dirty="0" err="1"/>
              <a:t>für</a:t>
            </a:r>
            <a:r>
              <a:rPr lang="de-DE" sz="2000" dirty="0"/>
              <a:t> die Kirche. Diese wollen wir ausbauen und unsere gemeinsame politische Handlungsmacht </a:t>
            </a:r>
            <a:r>
              <a:rPr lang="de-DE" sz="2000" dirty="0" err="1"/>
              <a:t>für</a:t>
            </a:r>
            <a:r>
              <a:rPr lang="de-DE" sz="2000" dirty="0"/>
              <a:t> gute Arbeit, den freien Sonntag und die Rechte der Arbeitnehmer*innen </a:t>
            </a:r>
            <a:r>
              <a:rPr lang="de-DE" sz="2000" dirty="0" err="1"/>
              <a:t>stärken</a:t>
            </a:r>
            <a:r>
              <a:rPr lang="de-DE" sz="2000" dirty="0"/>
              <a:t>. Wir wissen, dass es nicht so weiter gehen kann wie bisher. Deshalb mischen wir uns in die Auseinandersetzung um die Zukunft der Arbeit ein. </a:t>
            </a:r>
            <a:endParaRPr lang="de-DE" sz="1800" dirty="0"/>
          </a:p>
          <a:p>
            <a:pPr marL="0" indent="0">
              <a:buNone/>
            </a:pPr>
            <a:endParaRPr lang="de-DE" sz="18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6" name="Grafik 5">
            <a:extLst>
              <a:ext uri="{FF2B5EF4-FFF2-40B4-BE49-F238E27FC236}">
                <a16:creationId xmlns:a16="http://schemas.microsoft.com/office/drawing/2014/main" id="{85BCA812-8A39-BD44-92D8-2F50C6B82F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947" y="1978168"/>
            <a:ext cx="2857843" cy="2901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3276286"/>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itgliederwerbung - Themen - KAB Mainz">
            <a:extLst>
              <a:ext uri="{FF2B5EF4-FFF2-40B4-BE49-F238E27FC236}">
                <a16:creationId xmlns:a16="http://schemas.microsoft.com/office/drawing/2014/main" id="{823A19D3-A7AA-1D46-A180-0F098B28E54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369" y="1276348"/>
            <a:ext cx="7499579" cy="50244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129AA33-F998-6A48-889F-68A1DEF15554}"/>
              </a:ext>
            </a:extLst>
          </p:cNvPr>
          <p:cNvSpPr>
            <a:spLocks noGrp="1"/>
          </p:cNvSpPr>
          <p:nvPr>
            <p:ph type="title"/>
          </p:nvPr>
        </p:nvSpPr>
        <p:spPr>
          <a:xfrm>
            <a:off x="144234" y="390525"/>
            <a:ext cx="7943851" cy="990600"/>
          </a:xfrm>
        </p:spPr>
        <p:txBody>
          <a:bodyPr>
            <a:normAutofit fontScale="90000"/>
          </a:bodyPr>
          <a:lstStyle/>
          <a:p>
            <a:pPr algn="ctr"/>
            <a:r>
              <a:rPr lang="de-DE" b="1" dirty="0"/>
              <a:t>Herzlichen Dank für Ihre Aufmerksamkeit!</a:t>
            </a:r>
          </a:p>
        </p:txBody>
      </p:sp>
      <p:pic>
        <p:nvPicPr>
          <p:cNvPr id="5" name="Grafik 4">
            <a:extLst>
              <a:ext uri="{FF2B5EF4-FFF2-40B4-BE49-F238E27FC236}">
                <a16:creationId xmlns:a16="http://schemas.microsoft.com/office/drawing/2014/main" id="{05A9086F-F3AB-0341-A39B-0EFAEBF509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369" y="1276348"/>
            <a:ext cx="1143000" cy="990600"/>
          </a:xfrm>
          <a:prstGeom prst="rect">
            <a:avLst/>
          </a:prstGeom>
        </p:spPr>
      </p:pic>
    </p:spTree>
    <p:extLst>
      <p:ext uri="{BB962C8B-B14F-4D97-AF65-F5344CB8AC3E}">
        <p14:creationId xmlns:p14="http://schemas.microsoft.com/office/powerpoint/2010/main" val="2269173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D3325DA-0746-924A-8DB5-041182DDE664}"/>
              </a:ext>
            </a:extLst>
          </p:cNvPr>
          <p:cNvSpPr>
            <a:spLocks noGrp="1"/>
          </p:cNvSpPr>
          <p:nvPr>
            <p:ph type="title"/>
          </p:nvPr>
        </p:nvSpPr>
        <p:spPr/>
        <p:txBody>
          <a:bodyPr/>
          <a:lstStyle/>
          <a:p>
            <a:r>
              <a:rPr lang="de-DE" dirty="0"/>
              <a:t>Wir schauen hin: </a:t>
            </a:r>
            <a:br>
              <a:rPr lang="de-DE" dirty="0"/>
            </a:br>
            <a:r>
              <a:rPr lang="de-DE" dirty="0"/>
              <a:t>Prekäre Arbeit nimmt zu!</a:t>
            </a:r>
          </a:p>
        </p:txBody>
      </p:sp>
      <p:sp>
        <p:nvSpPr>
          <p:cNvPr id="6" name="Textplatzhalter 5">
            <a:extLst>
              <a:ext uri="{FF2B5EF4-FFF2-40B4-BE49-F238E27FC236}">
                <a16:creationId xmlns:a16="http://schemas.microsoft.com/office/drawing/2014/main" id="{0BAC11C8-FE17-D44F-869C-ACB2F72F8386}"/>
              </a:ext>
            </a:extLst>
          </p:cNvPr>
          <p:cNvSpPr>
            <a:spLocks noGrp="1"/>
          </p:cNvSpPr>
          <p:nvPr>
            <p:ph type="body" idx="1"/>
          </p:nvPr>
        </p:nvSpPr>
        <p:spPr/>
        <p:txBody>
          <a:bodyPr/>
          <a:lstStyle/>
          <a:p>
            <a:r>
              <a:rPr lang="de-DE" dirty="0"/>
              <a:t>Teil 1: Sehen (Analyse)</a:t>
            </a:r>
          </a:p>
        </p:txBody>
      </p:sp>
      <p:pic>
        <p:nvPicPr>
          <p:cNvPr id="7" name="Grafik 6">
            <a:extLst>
              <a:ext uri="{FF2B5EF4-FFF2-40B4-BE49-F238E27FC236}">
                <a16:creationId xmlns:a16="http://schemas.microsoft.com/office/drawing/2014/main" id="{074A604A-B158-A54E-A811-4D0DD6CD52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2313" y="844105"/>
            <a:ext cx="2064774" cy="1789471"/>
          </a:xfrm>
          <a:prstGeom prst="rect">
            <a:avLst/>
          </a:prstGeom>
        </p:spPr>
      </p:pic>
    </p:spTree>
    <p:extLst>
      <p:ext uri="{BB962C8B-B14F-4D97-AF65-F5344CB8AC3E}">
        <p14:creationId xmlns:p14="http://schemas.microsoft.com/office/powerpoint/2010/main" val="446703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5D5F1635-ED64-174F-ADBE-62A0E311BA59}"/>
              </a:ext>
            </a:extLst>
          </p:cNvPr>
          <p:cNvPicPr>
            <a:picLocks noGrp="1" noChangeAspect="1"/>
          </p:cNvPicPr>
          <p:nvPr>
            <p:ph sz="half" idx="1"/>
          </p:nvPr>
        </p:nvPicPr>
        <p:blipFill>
          <a:blip r:embed="rId3" cstate="screen">
            <a:alphaModFix/>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a:ext>
            </a:extLst>
          </a:blip>
          <a:stretch>
            <a:fillRect/>
          </a:stretch>
        </p:blipFill>
        <p:spPr>
          <a:xfrm>
            <a:off x="571500" y="1696064"/>
            <a:ext cx="8115300" cy="4481025"/>
          </a:xfrm>
        </p:spPr>
      </p:pic>
      <p:sp>
        <p:nvSpPr>
          <p:cNvPr id="2" name="Titel 1">
            <a:extLst>
              <a:ext uri="{FF2B5EF4-FFF2-40B4-BE49-F238E27FC236}">
                <a16:creationId xmlns:a16="http://schemas.microsoft.com/office/drawing/2014/main" id="{C13648AB-38FB-8246-BB75-8C58B0E65889}"/>
              </a:ext>
            </a:extLst>
          </p:cNvPr>
          <p:cNvSpPr>
            <a:spLocks noGrp="1"/>
          </p:cNvSpPr>
          <p:nvPr>
            <p:ph type="title"/>
          </p:nvPr>
        </p:nvSpPr>
        <p:spPr>
          <a:xfrm>
            <a:off x="457200" y="533400"/>
            <a:ext cx="8229600" cy="990600"/>
          </a:xfrm>
        </p:spPr>
        <p:txBody>
          <a:bodyPr/>
          <a:lstStyle/>
          <a:p>
            <a:r>
              <a:rPr lang="de-DE" dirty="0"/>
              <a:t>Biblischer Impuls: Sehen</a:t>
            </a:r>
          </a:p>
        </p:txBody>
      </p:sp>
      <p:sp>
        <p:nvSpPr>
          <p:cNvPr id="4" name="Inhaltsplatzhalter 3">
            <a:extLst>
              <a:ext uri="{FF2B5EF4-FFF2-40B4-BE49-F238E27FC236}">
                <a16:creationId xmlns:a16="http://schemas.microsoft.com/office/drawing/2014/main" id="{86089F3F-32FF-F64A-B504-24EC2E2EC06A}"/>
              </a:ext>
            </a:extLst>
          </p:cNvPr>
          <p:cNvSpPr>
            <a:spLocks noGrp="1"/>
          </p:cNvSpPr>
          <p:nvPr>
            <p:ph sz="half" idx="2"/>
          </p:nvPr>
        </p:nvSpPr>
        <p:spPr>
          <a:xfrm>
            <a:off x="722671" y="3899705"/>
            <a:ext cx="7964129" cy="2748251"/>
          </a:xfrm>
        </p:spPr>
        <p:txBody>
          <a:bodyPr/>
          <a:lstStyle/>
          <a:p>
            <a:pPr marL="0" indent="0">
              <a:buNone/>
            </a:pPr>
            <a:r>
              <a:rPr lang="de-DE" sz="2000" dirty="0">
                <a:solidFill>
                  <a:schemeClr val="bg1"/>
                </a:solidFill>
              </a:rPr>
              <a:t>„Der HERR sprach: Ich habe das Elend meines Volkes in </a:t>
            </a:r>
            <a:r>
              <a:rPr lang="de-DE" sz="2000" dirty="0" err="1">
                <a:solidFill>
                  <a:schemeClr val="bg1"/>
                </a:solidFill>
              </a:rPr>
              <a:t>Ägypten</a:t>
            </a:r>
            <a:r>
              <a:rPr lang="de-DE" sz="2000" dirty="0">
                <a:solidFill>
                  <a:schemeClr val="bg1"/>
                </a:solidFill>
              </a:rPr>
              <a:t> gesehen und ihre laute Klage </a:t>
            </a:r>
            <a:r>
              <a:rPr lang="de-DE" sz="2000" dirty="0" err="1">
                <a:solidFill>
                  <a:schemeClr val="bg1"/>
                </a:solidFill>
              </a:rPr>
              <a:t>über</a:t>
            </a:r>
            <a:r>
              <a:rPr lang="de-DE" sz="2000" dirty="0">
                <a:solidFill>
                  <a:schemeClr val="bg1"/>
                </a:solidFill>
              </a:rPr>
              <a:t> die Antreiber habe ich </a:t>
            </a:r>
            <a:r>
              <a:rPr lang="de-DE" sz="2000" dirty="0" err="1">
                <a:solidFill>
                  <a:schemeClr val="bg1"/>
                </a:solidFill>
              </a:rPr>
              <a:t>gehört</a:t>
            </a:r>
            <a:r>
              <a:rPr lang="de-DE" sz="2000" dirty="0">
                <a:solidFill>
                  <a:schemeClr val="bg1"/>
                </a:solidFill>
              </a:rPr>
              <a:t>. Ich kenne sein Leid. Ich bin herabgestiegen, um es der Hand der </a:t>
            </a:r>
            <a:r>
              <a:rPr lang="de-DE" sz="2000" dirty="0" err="1">
                <a:solidFill>
                  <a:schemeClr val="bg1"/>
                </a:solidFill>
              </a:rPr>
              <a:t>Ägypter</a:t>
            </a:r>
            <a:r>
              <a:rPr lang="de-DE" sz="2000" dirty="0">
                <a:solidFill>
                  <a:schemeClr val="bg1"/>
                </a:solidFill>
              </a:rPr>
              <a:t> zu entreißen und aus jenem Land </a:t>
            </a:r>
            <a:r>
              <a:rPr lang="de-DE" sz="2000" dirty="0" err="1">
                <a:solidFill>
                  <a:schemeClr val="bg1"/>
                </a:solidFill>
              </a:rPr>
              <a:t>hinauszuführen</a:t>
            </a:r>
            <a:r>
              <a:rPr lang="de-DE" sz="2000" dirty="0">
                <a:solidFill>
                  <a:schemeClr val="bg1"/>
                </a:solidFill>
              </a:rPr>
              <a:t> in ein </a:t>
            </a:r>
            <a:r>
              <a:rPr lang="de-DE" sz="2000" dirty="0" err="1">
                <a:solidFill>
                  <a:schemeClr val="bg1"/>
                </a:solidFill>
              </a:rPr>
              <a:t>schönes</a:t>
            </a:r>
            <a:r>
              <a:rPr lang="de-DE" sz="2000" dirty="0">
                <a:solidFill>
                  <a:schemeClr val="bg1"/>
                </a:solidFill>
              </a:rPr>
              <a:t>, weites Land, in ein Land, in dem Milch und Honig fließen (...).“ </a:t>
            </a:r>
          </a:p>
          <a:p>
            <a:pPr marL="0" indent="0">
              <a:buNone/>
            </a:pPr>
            <a:r>
              <a:rPr lang="de-DE" sz="2000" dirty="0">
                <a:solidFill>
                  <a:schemeClr val="bg1"/>
                </a:solidFill>
              </a:rPr>
              <a:t>(Ex 3,7-8) </a:t>
            </a:r>
            <a:endParaRPr lang="de-DE" sz="1800" dirty="0">
              <a:solidFill>
                <a:schemeClr val="bg1"/>
              </a:solidFill>
            </a:endParaRPr>
          </a:p>
          <a:p>
            <a:pPr marL="0" indent="0">
              <a:buNone/>
            </a:pPr>
            <a:endParaRPr lang="de-DE" sz="2000" dirty="0"/>
          </a:p>
        </p:txBody>
      </p:sp>
    </p:spTree>
    <p:extLst>
      <p:ext uri="{BB962C8B-B14F-4D97-AF65-F5344CB8AC3E}">
        <p14:creationId xmlns:p14="http://schemas.microsoft.com/office/powerpoint/2010/main" val="22869057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fontScale="90000"/>
          </a:bodyPr>
          <a:lstStyle/>
          <a:p>
            <a:pPr algn="ctr" eaLnBrk="1" hangingPunct="1">
              <a:defRPr/>
            </a:pPr>
            <a:r>
              <a:rPr lang="de-DE" altLang="de-DE" sz="3600" b="1" cap="none" dirty="0">
                <a:latin typeface="Calibri" panose="020F0502020204030204" pitchFamily="34" charset="0"/>
              </a:rPr>
              <a:t>Wir schauen hin:</a:t>
            </a:r>
            <a:br>
              <a:rPr lang="de-DE" altLang="de-DE" sz="3600" b="1" cap="none" dirty="0">
                <a:latin typeface="Calibri" panose="020F0502020204030204" pitchFamily="34" charset="0"/>
              </a:rPr>
            </a:br>
            <a:r>
              <a:rPr lang="de-DE" altLang="de-DE" sz="3600" b="1" cap="none" dirty="0">
                <a:latin typeface="Calibri" panose="020F0502020204030204" pitchFamily="34" charset="0"/>
              </a:rPr>
              <a:t>Prekäre Arbeit </a:t>
            </a:r>
            <a:r>
              <a:rPr lang="de-DE" altLang="de-DE" sz="3600" b="1" dirty="0">
                <a:latin typeface="Calibri" panose="020F0502020204030204" pitchFamily="34" charset="0"/>
              </a:rPr>
              <a:t>benachteiligt</a:t>
            </a:r>
            <a:r>
              <a:rPr lang="de-DE" altLang="de-DE" sz="3600" b="1" cap="none" dirty="0">
                <a:latin typeface="Calibri" panose="020F0502020204030204" pitchFamily="34" charset="0"/>
              </a:rPr>
              <a:t>!</a:t>
            </a:r>
          </a:p>
        </p:txBody>
      </p:sp>
      <p:sp>
        <p:nvSpPr>
          <p:cNvPr id="6147" name="Untertitel 2">
            <a:extLst>
              <a:ext uri="{FF2B5EF4-FFF2-40B4-BE49-F238E27FC236}">
                <a16:creationId xmlns:a16="http://schemas.microsoft.com/office/drawing/2014/main" id="{109E929C-C5FE-43CE-B276-2503A8D3BFDC}"/>
              </a:ext>
            </a:extLst>
          </p:cNvPr>
          <p:cNvSpPr>
            <a:spLocks noGrp="1"/>
          </p:cNvSpPr>
          <p:nvPr>
            <p:ph idx="1"/>
          </p:nvPr>
        </p:nvSpPr>
        <p:spPr>
          <a:xfrm>
            <a:off x="1568328" y="1843089"/>
            <a:ext cx="6432671" cy="4114800"/>
          </a:xfrm>
        </p:spPr>
        <p:txBody>
          <a:bodyPr/>
          <a:lstStyle/>
          <a:p>
            <a:pPr marL="0" indent="0" eaLnBrk="1" hangingPunct="1">
              <a:buNone/>
            </a:pPr>
            <a:r>
              <a:rPr lang="de-DE" altLang="de-DE" sz="2200" b="1" dirty="0">
                <a:latin typeface="Calibri" panose="020F0502020204030204" pitchFamily="34" charset="0"/>
                <a:cs typeface="Calibri" panose="020F0502020204030204" pitchFamily="34" charset="0"/>
              </a:rPr>
              <a:t>Prekär Arbeitende werden auf vielfältige Weise benachteiligt:</a:t>
            </a:r>
          </a:p>
          <a:p>
            <a:pPr eaLnBrk="1" hangingPunct="1"/>
            <a:r>
              <a:rPr lang="de-DE" altLang="de-DE" sz="2200" dirty="0">
                <a:latin typeface="Calibri" panose="020F0502020204030204" pitchFamily="34" charset="0"/>
                <a:cs typeface="Calibri" panose="020F0502020204030204" pitchFamily="34" charset="0"/>
              </a:rPr>
              <a:t>zu wenig Einkommen zur Existenzsicherung</a:t>
            </a:r>
          </a:p>
          <a:p>
            <a:pPr eaLnBrk="1" hangingPunct="1"/>
            <a:r>
              <a:rPr lang="de-DE" altLang="de-DE" sz="2200" dirty="0">
                <a:latin typeface="Calibri" panose="020F0502020204030204" pitchFamily="34" charset="0"/>
                <a:cs typeface="Calibri" panose="020F0502020204030204" pitchFamily="34" charset="0"/>
              </a:rPr>
              <a:t>eingeschränkte Rechte und weniger sozialen Schutz</a:t>
            </a:r>
          </a:p>
          <a:p>
            <a:pPr eaLnBrk="1" hangingPunct="1"/>
            <a:r>
              <a:rPr lang="de-DE" altLang="de-DE" sz="2200" dirty="0">
                <a:latin typeface="Calibri" panose="020F0502020204030204" pitchFamily="34" charset="0"/>
                <a:cs typeface="Calibri" panose="020F0502020204030204" pitchFamily="34" charset="0"/>
              </a:rPr>
              <a:t>weniger Mitgestaltungsmöglichkeiten am Arbeitsplatz</a:t>
            </a:r>
          </a:p>
          <a:p>
            <a:pPr eaLnBrk="1" hangingPunct="1"/>
            <a:r>
              <a:rPr lang="de-DE" altLang="de-DE" sz="2200" dirty="0">
                <a:latin typeface="Calibri" panose="020F0502020204030204" pitchFamily="34" charset="0"/>
                <a:cs typeface="Calibri" panose="020F0502020204030204" pitchFamily="34" charset="0"/>
              </a:rPr>
              <a:t>weniger Aus-, Fort- und Weiterbildung</a:t>
            </a:r>
          </a:p>
          <a:p>
            <a:pPr eaLnBrk="1" hangingPunct="1"/>
            <a:r>
              <a:rPr lang="de-DE" altLang="de-DE" sz="2200" dirty="0">
                <a:latin typeface="Calibri" panose="020F0502020204030204" pitchFamily="34" charset="0"/>
                <a:cs typeface="Calibri" panose="020F0502020204030204" pitchFamily="34" charset="0"/>
              </a:rPr>
              <a:t>höheres gesundheitliches Risiko</a:t>
            </a:r>
          </a:p>
          <a:p>
            <a:pPr eaLnBrk="1" hangingPunct="1"/>
            <a:r>
              <a:rPr lang="de-DE" altLang="de-DE" sz="2200" dirty="0">
                <a:latin typeface="Calibri" panose="020F0502020204030204" pitchFamily="34" charset="0"/>
                <a:cs typeface="Calibri" panose="020F0502020204030204" pitchFamily="34" charset="0"/>
              </a:rPr>
              <a:t>höheren Gefahren ausgesetzt</a:t>
            </a:r>
          </a:p>
          <a:p>
            <a:pPr eaLnBrk="1" hangingPunct="1"/>
            <a:r>
              <a:rPr lang="de-DE" altLang="de-DE" sz="2200" dirty="0">
                <a:latin typeface="Calibri" panose="020F0502020204030204" pitchFamily="34" charset="0"/>
                <a:cs typeface="Calibri" panose="020F0502020204030204" pitchFamily="34" charset="0"/>
              </a:rPr>
              <a:t>Altersarmut</a:t>
            </a:r>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24454251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wipe(left)">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wipe(left)">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wipe(left)">
                                      <p:cBhvr>
                                        <p:cTn id="17" dur="500"/>
                                        <p:tgtEl>
                                          <p:spTgt spid="61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wipe(left)">
                                      <p:cBhvr>
                                        <p:cTn id="22" dur="500"/>
                                        <p:tgtEl>
                                          <p:spTgt spid="61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wipe(left)">
                                      <p:cBhvr>
                                        <p:cTn id="27" dur="500"/>
                                        <p:tgtEl>
                                          <p:spTgt spid="61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7">
                                            <p:txEl>
                                              <p:pRg st="6" end="6"/>
                                            </p:txEl>
                                          </p:spTgt>
                                        </p:tgtEl>
                                        <p:attrNameLst>
                                          <p:attrName>style.visibility</p:attrName>
                                        </p:attrNameLst>
                                      </p:cBhvr>
                                      <p:to>
                                        <p:strVal val="visible"/>
                                      </p:to>
                                    </p:set>
                                    <p:animEffect transition="in" filter="wipe(left)">
                                      <p:cBhvr>
                                        <p:cTn id="32" dur="500"/>
                                        <p:tgtEl>
                                          <p:spTgt spid="614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7">
                                            <p:txEl>
                                              <p:pRg st="7" end="7"/>
                                            </p:txEl>
                                          </p:spTgt>
                                        </p:tgtEl>
                                        <p:attrNameLst>
                                          <p:attrName>style.visibility</p:attrName>
                                        </p:attrNameLst>
                                      </p:cBhvr>
                                      <p:to>
                                        <p:strVal val="visible"/>
                                      </p:to>
                                    </p:set>
                                    <p:animEffect transition="in" filter="wipe(left)">
                                      <p:cBhvr>
                                        <p:cTn id="37"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Prekäre Arbeit = Prekäres Leben</a:t>
            </a:r>
          </a:p>
        </p:txBody>
      </p:sp>
      <p:sp>
        <p:nvSpPr>
          <p:cNvPr id="6147" name="Untertitel 2">
            <a:extLst>
              <a:ext uri="{FF2B5EF4-FFF2-40B4-BE49-F238E27FC236}">
                <a16:creationId xmlns:a16="http://schemas.microsoft.com/office/drawing/2014/main" id="{109E929C-C5FE-43CE-B276-2503A8D3BFDC}"/>
              </a:ext>
            </a:extLst>
          </p:cNvPr>
          <p:cNvSpPr>
            <a:spLocks noGrp="1"/>
          </p:cNvSpPr>
          <p:nvPr>
            <p:ph idx="1"/>
          </p:nvPr>
        </p:nvSpPr>
        <p:spPr>
          <a:xfrm>
            <a:off x="457200" y="1743076"/>
            <a:ext cx="4600575" cy="3586162"/>
          </a:xfrm>
        </p:spPr>
        <p:txBody>
          <a:bodyPr/>
          <a:lstStyle/>
          <a:p>
            <a:pPr marL="0" indent="0" eaLnBrk="1" hangingPunct="1">
              <a:buNone/>
            </a:pPr>
            <a:r>
              <a:rPr lang="de-DE" sz="2000" dirty="0" err="1"/>
              <a:t>Prekäre</a:t>
            </a:r>
            <a:r>
              <a:rPr lang="de-DE" sz="2000" dirty="0"/>
              <a:t> Arbeit bedeutet dabei auch ein </a:t>
            </a:r>
            <a:r>
              <a:rPr lang="de-DE" sz="2000" dirty="0" err="1"/>
              <a:t>prekäres</a:t>
            </a:r>
            <a:r>
              <a:rPr lang="de-DE" sz="2000" dirty="0"/>
              <a:t> Leben (…) Jede Ausgabe </a:t>
            </a:r>
            <a:r>
              <a:rPr lang="de-DE" sz="2000" dirty="0" err="1"/>
              <a:t>für</a:t>
            </a:r>
            <a:r>
              <a:rPr lang="de-DE" sz="2000" dirty="0"/>
              <a:t> die Kinder muss </a:t>
            </a:r>
            <a:r>
              <a:rPr lang="de-DE" sz="2000" dirty="0" err="1"/>
              <a:t>überdacht</a:t>
            </a:r>
            <a:r>
              <a:rPr lang="de-DE" sz="2000" dirty="0"/>
              <a:t> werden, </a:t>
            </a:r>
            <a:r>
              <a:rPr lang="de-DE" sz="2000" dirty="0" err="1"/>
              <a:t>für</a:t>
            </a:r>
            <a:r>
              <a:rPr lang="de-DE" sz="2000" dirty="0"/>
              <a:t> Notzeiten kann nicht gespart werden. Und auch die Teilnahme am gesellschaftlichen Leben ist oftmals schwierig – der Sportverein, der Kinobesuch, das Streamingdienst-Abo: Mit einem geringen oder unsicheren Einkommen kann man sich vieles nicht leisten, was </a:t>
            </a:r>
            <a:r>
              <a:rPr lang="de-DE" sz="2000" dirty="0" err="1"/>
              <a:t>für</a:t>
            </a:r>
            <a:r>
              <a:rPr lang="de-DE" sz="2000" dirty="0"/>
              <a:t> andere „normal“ ist. Man kann nicht mitreden und teilnehmen, Ausgrenzung und Angst </a:t>
            </a:r>
            <a:r>
              <a:rPr lang="de-DE" sz="2000" dirty="0" err="1"/>
              <a:t>können</a:t>
            </a:r>
            <a:r>
              <a:rPr lang="de-DE" sz="2000" dirty="0"/>
              <a:t> die Folge sein. </a:t>
            </a:r>
            <a:endParaRPr lang="de-DE" sz="1800" dirty="0"/>
          </a:p>
          <a:p>
            <a:pPr marL="0" indent="0" eaLnBrk="1" hangingPunct="1">
              <a:buNone/>
            </a:pPr>
            <a:endParaRPr lang="de-DE" altLang="de-DE" sz="2000" dirty="0">
              <a:latin typeface="Calibri" panose="020F0502020204030204" pitchFamily="34" charset="0"/>
              <a:cs typeface="Calibri" panose="020F0502020204030204" pitchFamily="34" charset="0"/>
            </a:endParaRPr>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pic>
        <p:nvPicPr>
          <p:cNvPr id="6" name="Grafik 5">
            <a:extLst>
              <a:ext uri="{FF2B5EF4-FFF2-40B4-BE49-F238E27FC236}">
                <a16:creationId xmlns:a16="http://schemas.microsoft.com/office/drawing/2014/main" id="{38CDDD3C-C778-0F4D-AF54-BAA7EBBEFE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0584" y="2400301"/>
            <a:ext cx="3406216" cy="2571750"/>
          </a:xfrm>
          <a:prstGeom prst="rect">
            <a:avLst/>
          </a:prstGeom>
        </p:spPr>
      </p:pic>
    </p:spTree>
    <p:extLst>
      <p:ext uri="{BB962C8B-B14F-4D97-AF65-F5344CB8AC3E}">
        <p14:creationId xmlns:p14="http://schemas.microsoft.com/office/powerpoint/2010/main" val="325498329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Erwerbsarbeit = Kostenfaktor</a:t>
            </a:r>
          </a:p>
        </p:txBody>
      </p:sp>
      <p:sp>
        <p:nvSpPr>
          <p:cNvPr id="6147" name="Untertitel 2">
            <a:extLst>
              <a:ext uri="{FF2B5EF4-FFF2-40B4-BE49-F238E27FC236}">
                <a16:creationId xmlns:a16="http://schemas.microsoft.com/office/drawing/2014/main" id="{109E929C-C5FE-43CE-B276-2503A8D3BFDC}"/>
              </a:ext>
            </a:extLst>
          </p:cNvPr>
          <p:cNvSpPr>
            <a:spLocks noGrp="1"/>
          </p:cNvSpPr>
          <p:nvPr>
            <p:ph idx="1"/>
          </p:nvPr>
        </p:nvSpPr>
        <p:spPr>
          <a:xfrm>
            <a:off x="457200" y="1935957"/>
            <a:ext cx="8229600" cy="3586162"/>
          </a:xfrm>
        </p:spPr>
        <p:txBody>
          <a:bodyPr/>
          <a:lstStyle/>
          <a:p>
            <a:pPr marL="0" indent="0">
              <a:buNone/>
            </a:pPr>
            <a:r>
              <a:rPr lang="de-DE" dirty="0"/>
              <a:t>„Arbeitende Menschen kosten Geld.“ So sieht unsere Wirtschaft die „Ressource“ Arbeitnehmer*innen: Erwerbsarbeit ist ein Kostenfaktor, der </a:t>
            </a:r>
            <a:r>
              <a:rPr lang="de-DE" dirty="0" err="1"/>
              <a:t>möglichst</a:t>
            </a:r>
            <a:r>
              <a:rPr lang="de-DE" dirty="0"/>
              <a:t> kleingehalten werden soll, damit der Profit wachsen kann. </a:t>
            </a:r>
            <a:endParaRPr lang="de-DE" sz="2000" dirty="0"/>
          </a:p>
          <a:p>
            <a:pPr marL="0" indent="0">
              <a:buNone/>
            </a:pPr>
            <a:r>
              <a:rPr lang="de-DE" dirty="0"/>
              <a:t>Der Finanzmarkt treibt dabei die Unternehmen zu Restrukturierungen, die Politik stellt die entsprechenden Weichen, der Wettbewerb </a:t>
            </a:r>
            <a:r>
              <a:rPr lang="de-DE" dirty="0" err="1"/>
              <a:t>verschärft</a:t>
            </a:r>
            <a:r>
              <a:rPr lang="de-DE" dirty="0"/>
              <a:t> sich und von den Arbeitnehmer*innen wird immer mehr </a:t>
            </a:r>
            <a:r>
              <a:rPr lang="de-DE" dirty="0" err="1"/>
              <a:t>Flexibilität</a:t>
            </a:r>
            <a:r>
              <a:rPr lang="de-DE" dirty="0"/>
              <a:t> gefordert. Das sind die </a:t>
            </a:r>
            <a:r>
              <a:rPr lang="de-DE" dirty="0" err="1"/>
              <a:t>Hauptgründe</a:t>
            </a:r>
            <a:r>
              <a:rPr lang="de-DE" dirty="0"/>
              <a:t>, weshalb </a:t>
            </a:r>
            <a:r>
              <a:rPr lang="de-DE" dirty="0" err="1"/>
              <a:t>prekäre</a:t>
            </a:r>
            <a:r>
              <a:rPr lang="de-DE" dirty="0"/>
              <a:t> </a:t>
            </a:r>
            <a:r>
              <a:rPr lang="de-DE" dirty="0" err="1"/>
              <a:t>Beschäftigungsverhältnisse</a:t>
            </a:r>
            <a:r>
              <a:rPr lang="de-DE" dirty="0"/>
              <a:t> auf dem Vormarsch sind. </a:t>
            </a:r>
            <a:endParaRPr lang="de-DE" sz="2000" dirty="0"/>
          </a:p>
          <a:p>
            <a:pPr marL="0" indent="0" eaLnBrk="1" hangingPunct="1">
              <a:buNone/>
            </a:pPr>
            <a:endParaRPr lang="de-DE" altLang="de-DE" sz="2000" dirty="0">
              <a:latin typeface="Calibri" panose="020F0502020204030204" pitchFamily="34" charset="0"/>
              <a:cs typeface="Calibri" panose="020F0502020204030204" pitchFamily="34" charset="0"/>
            </a:endParaRPr>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2794324352"/>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0230C-A3B8-41F0-AA09-4F976EF043A6}"/>
              </a:ext>
            </a:extLst>
          </p:cNvPr>
          <p:cNvSpPr>
            <a:spLocks noGrp="1"/>
          </p:cNvSpPr>
          <p:nvPr>
            <p:ph type="title"/>
          </p:nvPr>
        </p:nvSpPr>
        <p:spPr/>
        <p:txBody>
          <a:bodyPr wrap="square" numCol="1" anchorCtr="0" compatLnSpc="1">
            <a:prstTxWarp prst="textNoShape">
              <a:avLst/>
            </a:prstTxWarp>
            <a:normAutofit/>
          </a:bodyPr>
          <a:lstStyle/>
          <a:p>
            <a:pPr algn="ctr" eaLnBrk="1" hangingPunct="1">
              <a:defRPr/>
            </a:pPr>
            <a:r>
              <a:rPr lang="de-DE" altLang="de-DE" sz="3600" b="1" cap="none" dirty="0">
                <a:latin typeface="Calibri" panose="020F0502020204030204" pitchFamily="34" charset="0"/>
              </a:rPr>
              <a:t>Es reicht nicht zum Leben…</a:t>
            </a:r>
          </a:p>
        </p:txBody>
      </p:sp>
      <p:pic>
        <p:nvPicPr>
          <p:cNvPr id="6" name="Inhaltsplatzhalter 5">
            <a:extLst>
              <a:ext uri="{FF2B5EF4-FFF2-40B4-BE49-F238E27FC236}">
                <a16:creationId xmlns:a16="http://schemas.microsoft.com/office/drawing/2014/main" id="{AFB9B0DD-7F1D-7341-9973-178B71997DDB}"/>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7200" y="2311768"/>
            <a:ext cx="4038600" cy="2607220"/>
          </a:xfrm>
        </p:spPr>
      </p:pic>
      <p:sp>
        <p:nvSpPr>
          <p:cNvPr id="3" name="Inhaltsplatzhalter 2">
            <a:extLst>
              <a:ext uri="{FF2B5EF4-FFF2-40B4-BE49-F238E27FC236}">
                <a16:creationId xmlns:a16="http://schemas.microsoft.com/office/drawing/2014/main" id="{8087F5F1-85A3-3B43-9159-7BFEED20F2DA}"/>
              </a:ext>
            </a:extLst>
          </p:cNvPr>
          <p:cNvSpPr>
            <a:spLocks noGrp="1"/>
          </p:cNvSpPr>
          <p:nvPr>
            <p:ph sz="half" idx="2"/>
          </p:nvPr>
        </p:nvSpPr>
        <p:spPr/>
        <p:txBody>
          <a:bodyPr/>
          <a:lstStyle/>
          <a:p>
            <a:pPr marL="0" indent="0">
              <a:buNone/>
            </a:pPr>
            <a:r>
              <a:rPr lang="de-DE" sz="2200" dirty="0"/>
              <a:t>Immer mehr Menschen </a:t>
            </a:r>
            <a:r>
              <a:rPr lang="de-DE" sz="2200" dirty="0" err="1"/>
              <a:t>können</a:t>
            </a:r>
            <a:r>
              <a:rPr lang="de-DE" sz="2200" dirty="0"/>
              <a:t> zudem von einem Job allein nicht mehr leben. Das sieht man zum Beispiel an dem Anstieg der nebenberuflichen Minijobber. Im Fall der Arbeitslosigkeit erhalten sie dann keine oder keine ausreichenden Leistungen aus der Arbeitslosenversicherung. Das gilt mittlerweile auch </a:t>
            </a:r>
            <a:r>
              <a:rPr lang="de-DE" sz="2200" dirty="0" err="1"/>
              <a:t>für</a:t>
            </a:r>
            <a:r>
              <a:rPr lang="de-DE" sz="2200" dirty="0"/>
              <a:t> viele Menschen, die einem </a:t>
            </a:r>
            <a:r>
              <a:rPr lang="de-DE" sz="2200" dirty="0" err="1"/>
              <a:t>Normalarbeitsverhältnis</a:t>
            </a:r>
            <a:r>
              <a:rPr lang="de-DE" sz="2200" dirty="0"/>
              <a:t> nachgehen. </a:t>
            </a:r>
          </a:p>
          <a:p>
            <a:endParaRPr lang="de-DE" sz="2200" dirty="0"/>
          </a:p>
        </p:txBody>
      </p:sp>
      <p:pic>
        <p:nvPicPr>
          <p:cNvPr id="5" name="Grafik 4">
            <a:extLst>
              <a:ext uri="{FF2B5EF4-FFF2-40B4-BE49-F238E27FC236}">
                <a16:creationId xmlns:a16="http://schemas.microsoft.com/office/drawing/2014/main" id="{F9BA1BBD-3BFC-1E46-8F94-11C70A3FF2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029" y="533400"/>
            <a:ext cx="1143000" cy="990600"/>
          </a:xfrm>
          <a:prstGeom prst="rect">
            <a:avLst/>
          </a:prstGeom>
        </p:spPr>
      </p:pic>
    </p:spTree>
    <p:extLst>
      <p:ext uri="{BB962C8B-B14F-4D97-AF65-F5344CB8AC3E}">
        <p14:creationId xmlns:p14="http://schemas.microsoft.com/office/powerpoint/2010/main" val="2857622669"/>
      </p:ext>
    </p:extLst>
  </p:cSld>
  <p:clrMapOvr>
    <a:masterClrMapping/>
  </p:clrMapOvr>
  <p:transition spd="slow">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B_Kampagnen-Vorlag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KAB_Kampagnen-Vorlage.pot</Template>
  <TotalTime>0</TotalTime>
  <Words>3832</Words>
  <Application>Microsoft Office PowerPoint</Application>
  <PresentationFormat>Bildschirmpräsentation (4:3)</PresentationFormat>
  <Paragraphs>207</Paragraphs>
  <Slides>39</Slides>
  <Notes>34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39</vt:i4>
      </vt:variant>
    </vt:vector>
  </HeadingPairs>
  <TitlesOfParts>
    <vt:vector size="42" baseType="lpstr">
      <vt:lpstr>Arial</vt:lpstr>
      <vt:lpstr>Calibri</vt:lpstr>
      <vt:lpstr>KAB_Kampagnen-Vorlage</vt:lpstr>
      <vt:lpstr>Für ein christliches Miteinander in der Arbeitswelt WERTvoll arbeiten –  menschenwürdig statt prekär</vt:lpstr>
      <vt:lpstr>Präambel</vt:lpstr>
      <vt:lpstr>Papst Franziskus: Fratelli tutti</vt:lpstr>
      <vt:lpstr>Wir schauen hin:  Prekäre Arbeit nimmt zu!</vt:lpstr>
      <vt:lpstr>Biblischer Impuls: Sehen</vt:lpstr>
      <vt:lpstr>Wir schauen hin: Prekäre Arbeit benachteiligt!</vt:lpstr>
      <vt:lpstr>Prekäre Arbeit = Prekäres Leben</vt:lpstr>
      <vt:lpstr>Erwerbsarbeit = Kostenfaktor</vt:lpstr>
      <vt:lpstr>Es reicht nicht zum Leben…</vt:lpstr>
      <vt:lpstr>Gesellschaftlich notwendige Arbeit schlecht bezahlt…</vt:lpstr>
      <vt:lpstr>Stark von prekärer Beschäftigung betroffen…</vt:lpstr>
      <vt:lpstr>Die Kirchen und der Staat…</vt:lpstr>
      <vt:lpstr>Wir bilden uns ein Urteil: Arbeit werthaltig gestalten!</vt:lpstr>
      <vt:lpstr>Biblischer Impuls: Urteilen</vt:lpstr>
      <vt:lpstr>Ungerechte Wirtschaftsweise: Kapitalismus</vt:lpstr>
      <vt:lpstr>Arbeitskraft: leblos, entmenschlicht…</vt:lpstr>
      <vt:lpstr>Soziallehre „Laborem exercens“:  Der Wert der Arbeit</vt:lpstr>
      <vt:lpstr>Globalisierung der menschenwürdigen Arbeit</vt:lpstr>
      <vt:lpstr>Menschenwürdige Tätigkeit für alle</vt:lpstr>
      <vt:lpstr>Wertvoll arbeiten</vt:lpstr>
      <vt:lpstr>Wertvoll arbeiten</vt:lpstr>
      <vt:lpstr>Wertvoll arbeiten</vt:lpstr>
      <vt:lpstr>Zusammenfassung: Urteilen</vt:lpstr>
      <vt:lpstr>Wir handeln: Unser Einsatz gegen prekäre Arbeit!</vt:lpstr>
      <vt:lpstr>Biblischer Impuls: Handeln</vt:lpstr>
      <vt:lpstr>Die Hebel gegen prekäre Arbeit…</vt:lpstr>
      <vt:lpstr>Die Hebel gegen prekäre Arbeit…</vt:lpstr>
      <vt:lpstr>Maßnahmen gegen prekäre Arbeit: gerechter Lohn</vt:lpstr>
      <vt:lpstr>Maßnahmen gegen prekäre Arbeit:  Tarifbindung stärken</vt:lpstr>
      <vt:lpstr>Maßnahmen gegen prekäre Arbeit:  Wirksames Lieferkettengesetz</vt:lpstr>
      <vt:lpstr>Maßnahmen gegen prekäre Arbeit:  Mehr soziale Sicherheit</vt:lpstr>
      <vt:lpstr>Maßnahmen gegen prekäre Arbeit:  Pflege I Familie I Gesundheit</vt:lpstr>
      <vt:lpstr>Maßnahmen gegen prekäre Arbeit:  Auseinandersetzungen anstoßen…</vt:lpstr>
      <vt:lpstr>Maßnahmen gegen prekäre Arbeit:  Vorbild Kirche als Arbeitgeberin…</vt:lpstr>
      <vt:lpstr>KAB: Unser Einsatz</vt:lpstr>
      <vt:lpstr>Unser Auftrag und unsere Verpflichtung!</vt:lpstr>
      <vt:lpstr>Unser Auftrag und unsere Verpflichtung</vt:lpstr>
      <vt:lpstr>Unser Auftrag und unsere Verpflichtung</vt:lpstr>
      <vt:lpstr>Herzlichen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Christiane Bethke</dc:creator>
  <cp:lastModifiedBy>Andre Gulbins</cp:lastModifiedBy>
  <cp:revision>94</cp:revision>
  <dcterms:created xsi:type="dcterms:W3CDTF">2019-05-24T08:33:57Z</dcterms:created>
  <dcterms:modified xsi:type="dcterms:W3CDTF">2021-12-31T09:16:41Z</dcterms:modified>
</cp:coreProperties>
</file>